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61" r:id="rId5"/>
    <p:sldId id="262" r:id="rId6"/>
    <p:sldId id="263" r:id="rId7"/>
    <p:sldId id="264" r:id="rId8"/>
    <p:sldId id="265" r:id="rId9"/>
    <p:sldId id="277" r:id="rId10"/>
    <p:sldId id="269" r:id="rId11"/>
    <p:sldId id="278" r:id="rId12"/>
    <p:sldId id="279" r:id="rId13"/>
    <p:sldId id="280" r:id="rId14"/>
    <p:sldId id="270" r:id="rId15"/>
    <p:sldId id="271" r:id="rId16"/>
    <p:sldId id="292" r:id="rId17"/>
    <p:sldId id="293" r:id="rId18"/>
    <p:sldId id="272" r:id="rId19"/>
    <p:sldId id="281" r:id="rId20"/>
    <p:sldId id="282" r:id="rId21"/>
    <p:sldId id="283" r:id="rId22"/>
    <p:sldId id="273" r:id="rId23"/>
    <p:sldId id="288" r:id="rId24"/>
    <p:sldId id="284" r:id="rId25"/>
    <p:sldId id="286" r:id="rId26"/>
    <p:sldId id="287" r:id="rId27"/>
    <p:sldId id="289" r:id="rId28"/>
    <p:sldId id="290" r:id="rId29"/>
    <p:sldId id="294" r:id="rId30"/>
    <p:sldId id="276"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2B2B2"/>
    <a:srgbClr val="FFFFFF"/>
    <a:srgbClr val="692AA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5" autoAdjust="0"/>
    <p:restoredTop sz="94660"/>
  </p:normalViewPr>
  <p:slideViewPr>
    <p:cSldViewPr>
      <p:cViewPr varScale="1">
        <p:scale>
          <a:sx n="82" d="100"/>
          <a:sy n="82" d="100"/>
        </p:scale>
        <p:origin x="-1402"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pic>
        <p:nvPicPr>
          <p:cNvPr id="3212" name="Picture 140"/>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ltGray">
          <a:xfrm>
            <a:off x="2133600" y="1403350"/>
            <a:ext cx="7010400" cy="3311525"/>
          </a:xfrm>
          <a:prstGeom prst="rect">
            <a:avLst/>
          </a:prstGeom>
          <a:noFill/>
          <a:extLst>
            <a:ext uri="{909E8E84-426E-40DD-AFC4-6F175D3DCCD1}">
              <a14:hiddenFill xmlns:a14="http://schemas.microsoft.com/office/drawing/2010/main" xmlns="">
                <a:solidFill>
                  <a:srgbClr val="FFFFFF"/>
                </a:solidFill>
              </a14:hiddenFill>
            </a:ext>
          </a:extLst>
        </p:spPr>
      </p:pic>
      <p:sp>
        <p:nvSpPr>
          <p:cNvPr id="3203" name="Rectangle 131"/>
          <p:cNvSpPr>
            <a:spLocks noChangeArrowheads="1"/>
          </p:cNvSpPr>
          <p:nvPr userDrawn="1"/>
        </p:nvSpPr>
        <p:spPr bwMode="gray">
          <a:xfrm>
            <a:off x="0" y="1412875"/>
            <a:ext cx="468313" cy="3298825"/>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04" name="Rectangle 132"/>
          <p:cNvSpPr>
            <a:spLocks noChangeArrowheads="1"/>
          </p:cNvSpPr>
          <p:nvPr userDrawn="1"/>
        </p:nvSpPr>
        <p:spPr bwMode="ltGray">
          <a:xfrm>
            <a:off x="0" y="0"/>
            <a:ext cx="9144000" cy="1412875"/>
          </a:xfrm>
          <a:prstGeom prst="rect">
            <a:avLst/>
          </a:prstGeom>
          <a:gradFill rotWithShape="1">
            <a:gsLst>
              <a:gs pos="0">
                <a:schemeClr val="tx2"/>
              </a:gs>
              <a:gs pos="100000">
                <a:schemeClr val="tx2">
                  <a:gamma/>
                  <a:shade val="46275"/>
                  <a:invGamma/>
                </a:scheme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05" name="Rectangle 133"/>
          <p:cNvSpPr>
            <a:spLocks noChangeArrowheads="1"/>
          </p:cNvSpPr>
          <p:nvPr userDrawn="1"/>
        </p:nvSpPr>
        <p:spPr bwMode="gray">
          <a:xfrm>
            <a:off x="417513" y="0"/>
            <a:ext cx="1762125" cy="47244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06" name="Rectangle 134"/>
          <p:cNvSpPr>
            <a:spLocks noChangeArrowheads="1"/>
          </p:cNvSpPr>
          <p:nvPr userDrawn="1"/>
        </p:nvSpPr>
        <p:spPr bwMode="ltGray">
          <a:xfrm>
            <a:off x="438150" y="0"/>
            <a:ext cx="1714500" cy="2205038"/>
          </a:xfrm>
          <a:prstGeom prst="rect">
            <a:avLst/>
          </a:prstGeom>
          <a:gradFill rotWithShape="1">
            <a:gsLst>
              <a:gs pos="0">
                <a:schemeClr val="accent2"/>
              </a:gs>
              <a:gs pos="100000">
                <a:schemeClr val="accent2">
                  <a:gamma/>
                  <a:tint val="0"/>
                  <a:invGamma/>
                </a:scheme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07" name="Rectangle 135"/>
          <p:cNvSpPr>
            <a:spLocks noChangeArrowheads="1"/>
          </p:cNvSpPr>
          <p:nvPr userDrawn="1"/>
        </p:nvSpPr>
        <p:spPr bwMode="gray">
          <a:xfrm>
            <a:off x="0" y="6669088"/>
            <a:ext cx="9144000" cy="188912"/>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208" name="Object 136"/>
          <p:cNvGraphicFramePr>
            <a:graphicFrameLocks noChangeAspect="1"/>
          </p:cNvGraphicFramePr>
          <p:nvPr userDrawn="1"/>
        </p:nvGraphicFramePr>
        <p:xfrm>
          <a:off x="438150" y="1412875"/>
          <a:ext cx="1716088" cy="792163"/>
        </p:xfrm>
        <a:graphic>
          <a:graphicData uri="http://schemas.openxmlformats.org/presentationml/2006/ole">
            <p:oleObj spid="_x0000_s3233" name="Image" r:id="rId4" imgW="3149206" imgH="1713681" progId="">
              <p:embed/>
            </p:oleObj>
          </a:graphicData>
        </a:graphic>
      </p:graphicFrame>
      <p:graphicFrame>
        <p:nvGraphicFramePr>
          <p:cNvPr id="3209" name="Object 137"/>
          <p:cNvGraphicFramePr>
            <a:graphicFrameLocks noChangeAspect="1"/>
          </p:cNvGraphicFramePr>
          <p:nvPr userDrawn="1"/>
        </p:nvGraphicFramePr>
        <p:xfrm>
          <a:off x="441325" y="2224088"/>
          <a:ext cx="1712913" cy="776287"/>
        </p:xfrm>
        <a:graphic>
          <a:graphicData uri="http://schemas.openxmlformats.org/presentationml/2006/ole">
            <p:oleObj spid="_x0000_s3234" name="Image" r:id="rId5" imgW="4558730" imgH="2057143" progId="">
              <p:embed/>
            </p:oleObj>
          </a:graphicData>
        </a:graphic>
      </p:graphicFrame>
      <p:graphicFrame>
        <p:nvGraphicFramePr>
          <p:cNvPr id="3210" name="Object 138"/>
          <p:cNvGraphicFramePr>
            <a:graphicFrameLocks noChangeAspect="1"/>
          </p:cNvGraphicFramePr>
          <p:nvPr userDrawn="1"/>
        </p:nvGraphicFramePr>
        <p:xfrm>
          <a:off x="439738" y="3860800"/>
          <a:ext cx="1711325" cy="855663"/>
        </p:xfrm>
        <a:graphic>
          <a:graphicData uri="http://schemas.openxmlformats.org/presentationml/2006/ole">
            <p:oleObj spid="_x0000_s3235" name="Image" r:id="rId6" imgW="2933333" imgH="1180952" progId="">
              <p:embed/>
            </p:oleObj>
          </a:graphicData>
        </a:graphic>
      </p:graphicFrame>
      <p:sp>
        <p:nvSpPr>
          <p:cNvPr id="3074" name="Rectangle 2"/>
          <p:cNvSpPr>
            <a:spLocks noGrp="1" noChangeArrowheads="1"/>
          </p:cNvSpPr>
          <p:nvPr>
            <p:ph type="ctrTitle"/>
          </p:nvPr>
        </p:nvSpPr>
        <p:spPr bwMode="black">
          <a:xfrm>
            <a:off x="228600" y="4876800"/>
            <a:ext cx="8458200" cy="609600"/>
          </a:xfrm>
          <a:extLst>
            <a:ext uri="{AF507438-7753-43E0-B8FC-AC1667EBCBE1}">
              <a14:hiddenEffects xmlns:a14="http://schemas.microsoft.com/office/drawing/2010/main" xmlns="">
                <a:effectLst>
                  <a:outerShdw dist="53882" dir="2700000" algn="ctr" rotWithShape="0">
                    <a:schemeClr val="tx1"/>
                  </a:outerShdw>
                </a:effectLst>
              </a14:hiddenEffects>
            </a:ext>
          </a:extLst>
        </p:spPr>
        <p:txBody>
          <a:bodyPr/>
          <a:lstStyle>
            <a:lvl1pPr algn="ctr">
              <a:defRPr sz="3200" b="0">
                <a:solidFill>
                  <a:schemeClr val="tx1"/>
                </a:solidFill>
              </a:defRPr>
            </a:lvl1pPr>
          </a:lstStyle>
          <a:p>
            <a:pPr lvl="0"/>
            <a:r>
              <a:rPr lang="zh-CN" altLang="en-US" noProof="0" smtClean="0"/>
              <a:t>单击此处编辑母版标题样式</a:t>
            </a:r>
            <a:endParaRPr lang="en-US" altLang="zh-CN" noProof="0" smtClean="0"/>
          </a:p>
        </p:txBody>
      </p:sp>
      <p:sp>
        <p:nvSpPr>
          <p:cNvPr id="3075" name="Rectangle 3"/>
          <p:cNvSpPr>
            <a:spLocks noGrp="1" noChangeArrowheads="1"/>
          </p:cNvSpPr>
          <p:nvPr>
            <p:ph type="subTitle" idx="1"/>
          </p:nvPr>
        </p:nvSpPr>
        <p:spPr>
          <a:xfrm>
            <a:off x="2095500" y="5578475"/>
            <a:ext cx="4953000" cy="381000"/>
          </a:xfrm>
        </p:spPr>
        <p:txBody>
          <a:bodyPr/>
          <a:lstStyle>
            <a:lvl1pPr marL="0" indent="0" algn="ctr">
              <a:buFont typeface="Wingdings" pitchFamily="2" charset="2"/>
              <a:buNone/>
              <a:defRPr sz="1800" b="0"/>
            </a:lvl1pPr>
          </a:lstStyle>
          <a:p>
            <a:pPr lvl="0"/>
            <a:r>
              <a:rPr lang="zh-CN" altLang="en-US" noProof="0" smtClean="0"/>
              <a:t>单击此处编辑母版副标题样式</a:t>
            </a:r>
            <a:endParaRPr lang="en-US" altLang="zh-CN" noProof="0" smtClean="0"/>
          </a:p>
        </p:txBody>
      </p:sp>
      <p:pic>
        <p:nvPicPr>
          <p:cNvPr id="3213" name="Picture 141"/>
          <p:cNvPicPr>
            <a:picLocks noChangeAspect="1" noChangeArrowheads="1"/>
          </p:cNvPicPr>
          <p:nvPr userDrawn="1"/>
        </p:nvPicPr>
        <p:blipFill>
          <a:blip r:embed="rId7" cstate="print">
            <a:extLst>
              <a:ext uri="{28A0092B-C50C-407E-A947-70E740481C1C}">
                <a14:useLocalDpi xmlns:a14="http://schemas.microsoft.com/office/drawing/2010/main" xmlns="" val="0"/>
              </a:ext>
            </a:extLst>
          </a:blip>
          <a:srcRect/>
          <a:stretch>
            <a:fillRect/>
          </a:stretch>
        </p:blipFill>
        <p:spPr bwMode="ltGray">
          <a:xfrm>
            <a:off x="438150" y="3014663"/>
            <a:ext cx="1712913" cy="828675"/>
          </a:xfrm>
          <a:prstGeom prst="rect">
            <a:avLst/>
          </a:prstGeom>
          <a:noFill/>
          <a:extLst>
            <a:ext uri="{909E8E84-426E-40DD-AFC4-6F175D3DCCD1}">
              <a14:hiddenFill xmlns:a14="http://schemas.microsoft.com/office/drawing/2010/main" xmlns="">
                <a:solidFill>
                  <a:srgbClr val="FFFFFF"/>
                </a:solidFill>
              </a14:hiddenFill>
            </a:ext>
          </a:extLst>
        </p:spPr>
      </p:pic>
      <p:sp>
        <p:nvSpPr>
          <p:cNvPr id="3214" name="Text Box 142"/>
          <p:cNvSpPr txBox="1">
            <a:spLocks noChangeArrowheads="1"/>
          </p:cNvSpPr>
          <p:nvPr userDrawn="1"/>
        </p:nvSpPr>
        <p:spPr bwMode="auto">
          <a:xfrm>
            <a:off x="646113" y="304800"/>
            <a:ext cx="130333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b="1">
                <a:solidFill>
                  <a:schemeClr val="bg1"/>
                </a:solidFill>
                <a:latin typeface="Verdana" pitchFamily="34" charset="0"/>
                <a:ea typeface="宋体" pitchFamily="2" charset="-122"/>
              </a:rPr>
              <a:t>LOGO</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828D1C4C-0375-442E-8F6F-32BF41A025CC}" type="slidenum">
              <a:rPr lang="en-US" altLang="zh-CN"/>
              <a:pPr/>
              <a:t>‹#›</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3434616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9900" y="152400"/>
            <a:ext cx="2095500" cy="6172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152400"/>
            <a:ext cx="6134100" cy="6172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A70B8EE3-F68D-43F2-8A87-C2DABED71E6E}" type="slidenum">
              <a:rPr lang="en-US" altLang="zh-CN"/>
              <a:pPr/>
              <a:t>‹#›</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286978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838325" y="152400"/>
            <a:ext cx="7077075"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33400" y="990600"/>
            <a:ext cx="8382000" cy="5334000"/>
          </a:xfrm>
        </p:spPr>
        <p:txBody>
          <a:bodyPr/>
          <a:lstStyle/>
          <a:p>
            <a:r>
              <a:rPr lang="zh-CN" altLang="en-US" smtClean="0"/>
              <a:t>单击图标添加表格</a:t>
            </a:r>
            <a:endParaRPr lang="zh-CN" altLang="en-US"/>
          </a:p>
        </p:txBody>
      </p:sp>
      <p:sp>
        <p:nvSpPr>
          <p:cNvPr id="4" name="灯片编号占位符 3"/>
          <p:cNvSpPr>
            <a:spLocks noGrp="1"/>
          </p:cNvSpPr>
          <p:nvPr>
            <p:ph type="sldNum" sz="quarter" idx="10"/>
          </p:nvPr>
        </p:nvSpPr>
        <p:spPr>
          <a:xfrm>
            <a:off x="76200" y="6400800"/>
            <a:ext cx="838200" cy="381000"/>
          </a:xfrm>
        </p:spPr>
        <p:txBody>
          <a:bodyPr/>
          <a:lstStyle>
            <a:lvl1pPr>
              <a:defRPr/>
            </a:lvl1pPr>
          </a:lstStyle>
          <a:p>
            <a:fld id="{3D2CC7A1-4621-46A7-B8B0-6EBDD2C51542}" type="slidenum">
              <a:rPr lang="en-US" altLang="zh-CN"/>
              <a:pPr/>
              <a:t>‹#›</a:t>
            </a:fld>
            <a:endParaRPr lang="en-US" altLang="zh-CN"/>
          </a:p>
        </p:txBody>
      </p:sp>
      <p:sp>
        <p:nvSpPr>
          <p:cNvPr id="5" name="页脚占位符 4"/>
          <p:cNvSpPr>
            <a:spLocks noGrp="1"/>
          </p:cNvSpPr>
          <p:nvPr>
            <p:ph type="ftr" sz="quarter" idx="11"/>
          </p:nvPr>
        </p:nvSpPr>
        <p:spPr>
          <a:xfrm>
            <a:off x="6096000" y="6400800"/>
            <a:ext cx="2895600" cy="298450"/>
          </a:xfrm>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121192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635FAC41-9BD6-4AFC-8649-FA0FBFA7DA0B}" type="slidenum">
              <a:rPr lang="en-US" altLang="zh-CN"/>
              <a:pPr/>
              <a:t>‹#›</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40340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F9E20AA7-FE25-47F8-9E0A-3BD324BA47A6}" type="slidenum">
              <a:rPr lang="en-US" altLang="zh-CN"/>
              <a:pPr/>
              <a:t>‹#›</a:t>
            </a:fld>
            <a:endParaRPr lang="en-US" altLang="zh-CN"/>
          </a:p>
        </p:txBody>
      </p:sp>
      <p:sp>
        <p:nvSpPr>
          <p:cNvPr id="5" name="页脚占位符 4"/>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3687045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9906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9906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865A7B62-5671-4866-B21F-628A218A9B2B}" type="slidenum">
              <a:rPr lang="en-US" altLang="zh-CN"/>
              <a:pPr/>
              <a:t>‹#›</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81985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1CF474CD-BA30-44D8-88BD-47DA6A6F21CB}" type="slidenum">
              <a:rPr lang="en-US" altLang="zh-CN"/>
              <a:pPr/>
              <a:t>‹#›</a:t>
            </a:fld>
            <a:endParaRPr lang="en-US" altLang="zh-CN"/>
          </a:p>
        </p:txBody>
      </p:sp>
      <p:sp>
        <p:nvSpPr>
          <p:cNvPr id="8" name="页脚占位符 7"/>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59843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1AE9BD63-8CCE-4F56-A56C-DC8DD1B702DE}" type="slidenum">
              <a:rPr lang="en-US" altLang="zh-CN"/>
              <a:pPr/>
              <a:t>‹#›</a:t>
            </a:fld>
            <a:endParaRPr lang="en-US" altLang="zh-CN"/>
          </a:p>
        </p:txBody>
      </p:sp>
      <p:sp>
        <p:nvSpPr>
          <p:cNvPr id="4" name="页脚占位符 3"/>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4284394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B391F764-DDAF-43FB-84B6-5A4BFDB75146}" type="slidenum">
              <a:rPr lang="en-US" altLang="zh-CN"/>
              <a:pPr/>
              <a:t>‹#›</a:t>
            </a:fld>
            <a:endParaRPr lang="en-US" altLang="zh-CN"/>
          </a:p>
        </p:txBody>
      </p:sp>
      <p:sp>
        <p:nvSpPr>
          <p:cNvPr id="3" name="页脚占位符 2"/>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1652917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BB636C67-CAD8-4295-AF99-79922B0529E4}" type="slidenum">
              <a:rPr lang="en-US" altLang="zh-CN"/>
              <a:pPr/>
              <a:t>‹#›</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2070904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D443D94B-AB02-4BDF-8220-337A828937C3}" type="slidenum">
              <a:rPr lang="en-US" altLang="zh-CN"/>
              <a:pPr/>
              <a:t>‹#›</a:t>
            </a:fld>
            <a:endParaRPr lang="en-US" altLang="zh-CN"/>
          </a:p>
        </p:txBody>
      </p:sp>
      <p:sp>
        <p:nvSpPr>
          <p:cNvPr id="6" name="页脚占位符 5"/>
          <p:cNvSpPr>
            <a:spLocks noGrp="1"/>
          </p:cNvSpPr>
          <p:nvPr>
            <p:ph type="ftr" sz="quarter" idx="11"/>
          </p:nvPr>
        </p:nvSpPr>
        <p:spPr/>
        <p:txBody>
          <a:bodyPr/>
          <a:lstStyle>
            <a:lvl1pPr>
              <a:defRPr/>
            </a:lvl1pPr>
          </a:lstStyle>
          <a:p>
            <a:r>
              <a:rPr lang="en-US" altLang="zh-CN"/>
              <a:t>www.themegallery.com</a:t>
            </a:r>
            <a:endParaRPr lang="en-US" altLang="zh-CN">
              <a:latin typeface="+mj-lt"/>
            </a:endParaRPr>
          </a:p>
        </p:txBody>
      </p:sp>
    </p:spTree>
    <p:extLst>
      <p:ext uri="{BB962C8B-B14F-4D97-AF65-F5344CB8AC3E}">
        <p14:creationId xmlns:p14="http://schemas.microsoft.com/office/powerpoint/2010/main" xmlns="" val="2288124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3" name="Rectangle 89"/>
          <p:cNvSpPr>
            <a:spLocks noChangeArrowheads="1"/>
          </p:cNvSpPr>
          <p:nvPr/>
        </p:nvSpPr>
        <p:spPr bwMode="ltGray">
          <a:xfrm>
            <a:off x="1746250" y="0"/>
            <a:ext cx="7399338" cy="842963"/>
          </a:xfrm>
          <a:prstGeom prst="rect">
            <a:avLst/>
          </a:prstGeom>
          <a:solidFill>
            <a:schemeClr val="tx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14" name="Rectangle 90"/>
          <p:cNvSpPr>
            <a:spLocks noChangeArrowheads="1"/>
          </p:cNvSpPr>
          <p:nvPr/>
        </p:nvSpPr>
        <p:spPr bwMode="gray">
          <a:xfrm>
            <a:off x="0" y="0"/>
            <a:ext cx="188913" cy="846138"/>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115" name="Object 91"/>
          <p:cNvGraphicFramePr>
            <a:graphicFrameLocks noChangeAspect="1"/>
          </p:cNvGraphicFramePr>
          <p:nvPr/>
        </p:nvGraphicFramePr>
        <p:xfrm>
          <a:off x="209550" y="0"/>
          <a:ext cx="1506538" cy="838200"/>
        </p:xfrm>
        <a:graphic>
          <a:graphicData uri="http://schemas.openxmlformats.org/presentationml/2006/ole">
            <p:oleObj spid="_x0000_s1124" name="Image" r:id="rId15" imgW="2933333" imgH="1180952" progId="">
              <p:embed/>
            </p:oleObj>
          </a:graphicData>
        </a:graphic>
      </p:graphicFrame>
      <p:sp>
        <p:nvSpPr>
          <p:cNvPr id="1027" name="Rectangle 3"/>
          <p:cNvSpPr>
            <a:spLocks noGrp="1" noChangeArrowheads="1"/>
          </p:cNvSpPr>
          <p:nvPr>
            <p:ph type="body" idx="1"/>
          </p:nvPr>
        </p:nvSpPr>
        <p:spPr bwMode="auto">
          <a:xfrm>
            <a:off x="533400" y="990600"/>
            <a:ext cx="8382000" cy="533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30" name="Rectangle 6"/>
          <p:cNvSpPr>
            <a:spLocks noGrp="1" noChangeArrowheads="1"/>
          </p:cNvSpPr>
          <p:nvPr>
            <p:ph type="sldNum" sz="quarter" idx="4"/>
          </p:nvPr>
        </p:nvSpPr>
        <p:spPr bwMode="auto">
          <a:xfrm>
            <a:off x="76200" y="6400800"/>
            <a:ext cx="8382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ea typeface="宋体" pitchFamily="2" charset="-122"/>
              </a:defRPr>
            </a:lvl1pPr>
          </a:lstStyle>
          <a:p>
            <a:fld id="{54142559-AEB7-47EA-AD4A-BB941DC53D1E}" type="slidenum">
              <a:rPr lang="en-US" altLang="zh-CN"/>
              <a:pPr/>
              <a:t>‹#›</a:t>
            </a:fld>
            <a:endParaRPr lang="en-US" altLang="zh-CN"/>
          </a:p>
        </p:txBody>
      </p:sp>
      <p:sp>
        <p:nvSpPr>
          <p:cNvPr id="1026" name="Rectangle 2"/>
          <p:cNvSpPr>
            <a:spLocks noGrp="1" noChangeArrowheads="1"/>
          </p:cNvSpPr>
          <p:nvPr>
            <p:ph type="title"/>
          </p:nvPr>
        </p:nvSpPr>
        <p:spPr bwMode="auto">
          <a:xfrm>
            <a:off x="1838325" y="152400"/>
            <a:ext cx="7077075" cy="563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117" name="Rectangle 93"/>
          <p:cNvSpPr>
            <a:spLocks noGrp="1" noChangeArrowheads="1"/>
          </p:cNvSpPr>
          <p:nvPr>
            <p:ph type="ftr" sz="quarter" idx="3"/>
          </p:nvPr>
        </p:nvSpPr>
        <p:spPr bwMode="auto">
          <a:xfrm>
            <a:off x="6096000" y="6400800"/>
            <a:ext cx="289560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atin typeface="+mn-lt"/>
                <a:ea typeface="宋体" pitchFamily="2" charset="-122"/>
              </a:defRPr>
            </a:lvl1pPr>
          </a:lstStyle>
          <a:p>
            <a:r>
              <a:rPr lang="en-US" altLang="zh-CN"/>
              <a:t>www.themegallery.com</a:t>
            </a:r>
            <a:endParaRPr lang="en-US" altLang="zh-CN">
              <a:latin typeface="+mj-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dt="0"/>
  <p:txStyles>
    <p:titleStyle>
      <a:lvl1pPr algn="l" rtl="0" eaLnBrk="1" fontAlgn="base" hangingPunct="1">
        <a:spcBef>
          <a:spcPct val="0"/>
        </a:spcBef>
        <a:spcAft>
          <a:spcPct val="0"/>
        </a:spcAft>
        <a:defRPr sz="2800" b="1">
          <a:solidFill>
            <a:schemeClr val="bg1"/>
          </a:solidFill>
          <a:latin typeface="+mj-lt"/>
          <a:ea typeface="+mj-ea"/>
          <a:cs typeface="+mj-cs"/>
        </a:defRPr>
      </a:lvl1pPr>
      <a:lvl2pPr algn="l" rtl="0" eaLnBrk="1" fontAlgn="base" hangingPunct="1">
        <a:spcBef>
          <a:spcPct val="0"/>
        </a:spcBef>
        <a:spcAft>
          <a:spcPct val="0"/>
        </a:spcAft>
        <a:defRPr sz="2800" b="1">
          <a:solidFill>
            <a:schemeClr val="bg1"/>
          </a:solidFill>
          <a:latin typeface="Arial" charset="0"/>
        </a:defRPr>
      </a:lvl2pPr>
      <a:lvl3pPr algn="l" rtl="0" eaLnBrk="1" fontAlgn="base" hangingPunct="1">
        <a:spcBef>
          <a:spcPct val="0"/>
        </a:spcBef>
        <a:spcAft>
          <a:spcPct val="0"/>
        </a:spcAft>
        <a:defRPr sz="2800" b="1">
          <a:solidFill>
            <a:schemeClr val="bg1"/>
          </a:solidFill>
          <a:latin typeface="Arial" charset="0"/>
        </a:defRPr>
      </a:lvl3pPr>
      <a:lvl4pPr algn="l" rtl="0" eaLnBrk="1" fontAlgn="base" hangingPunct="1">
        <a:spcBef>
          <a:spcPct val="0"/>
        </a:spcBef>
        <a:spcAft>
          <a:spcPct val="0"/>
        </a:spcAft>
        <a:defRPr sz="2800" b="1">
          <a:solidFill>
            <a:schemeClr val="bg1"/>
          </a:solidFill>
          <a:latin typeface="Arial" charset="0"/>
        </a:defRPr>
      </a:lvl4pPr>
      <a:lvl5pPr algn="l" rtl="0" eaLnBrk="1" fontAlgn="base" hangingPunct="1">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mj-lt"/>
        </a:defRPr>
      </a:lvl2pPr>
      <a:lvl3pPr marL="1143000" indent="-228600" algn="l" rtl="0" eaLnBrk="1" fontAlgn="base" hangingPunct="1">
        <a:spcBef>
          <a:spcPct val="20000"/>
        </a:spcBef>
        <a:spcAft>
          <a:spcPct val="0"/>
        </a:spcAft>
        <a:buClr>
          <a:schemeClr val="tx1"/>
        </a:buClr>
        <a:buChar char="•"/>
        <a:defRPr sz="22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2326" y="0"/>
            <a:ext cx="1533451" cy="1412776"/>
          </a:xfrm>
          <a:prstGeom prst="rect">
            <a:avLst/>
          </a:prstGeom>
        </p:spPr>
      </p:pic>
      <p:sp>
        <p:nvSpPr>
          <p:cNvPr id="4" name="矩形 3"/>
          <p:cNvSpPr/>
          <p:nvPr/>
        </p:nvSpPr>
        <p:spPr>
          <a:xfrm>
            <a:off x="2411760" y="415429"/>
            <a:ext cx="6340197" cy="707886"/>
          </a:xfrm>
          <a:prstGeom prst="rect">
            <a:avLst/>
          </a:prstGeom>
        </p:spPr>
        <p:txBody>
          <a:bodyPr wrap="none">
            <a:spAutoFit/>
          </a:bodyPr>
          <a:lstStyle/>
          <a:p>
            <a:r>
              <a:rPr lang="zh-CN" altLang="en-US" sz="4000" dirty="0">
                <a:solidFill>
                  <a:schemeClr val="bg1"/>
                </a:solidFill>
              </a:rPr>
              <a:t>转化医学专项基金项目答辩</a:t>
            </a:r>
          </a:p>
        </p:txBody>
      </p:sp>
      <p:sp>
        <p:nvSpPr>
          <p:cNvPr id="7" name="矩形 6"/>
          <p:cNvSpPr/>
          <p:nvPr/>
        </p:nvSpPr>
        <p:spPr>
          <a:xfrm>
            <a:off x="1945454" y="1958325"/>
            <a:ext cx="7272807" cy="3416320"/>
          </a:xfrm>
          <a:prstGeom prst="rect">
            <a:avLst/>
          </a:prstGeom>
        </p:spPr>
        <p:txBody>
          <a:bodyPr wrap="square">
            <a:spAutoFit/>
          </a:bodyPr>
          <a:lstStyle/>
          <a:p>
            <a:pPr algn="ctr"/>
            <a:r>
              <a:rPr lang="zh-CN" altLang="zh-CN" sz="7200" dirty="0" smtClean="0">
                <a:solidFill>
                  <a:srgbClr val="FF0000"/>
                </a:solidFill>
              </a:rPr>
              <a:t>基于</a:t>
            </a:r>
            <a:r>
              <a:rPr lang="en-US" altLang="zh-CN" sz="7200" dirty="0">
                <a:solidFill>
                  <a:srgbClr val="FF0000"/>
                </a:solidFill>
              </a:rPr>
              <a:t>NGS</a:t>
            </a:r>
            <a:r>
              <a:rPr lang="zh-CN" altLang="zh-CN" sz="7200" dirty="0">
                <a:solidFill>
                  <a:srgbClr val="FF0000"/>
                </a:solidFill>
              </a:rPr>
              <a:t>的肺癌精准治疗研究</a:t>
            </a:r>
            <a:endParaRPr lang="zh-CN" altLang="en-US" sz="7200" dirty="0">
              <a:solidFill>
                <a:srgbClr val="FF0000"/>
              </a:solidFill>
            </a:endParaRPr>
          </a:p>
          <a:p>
            <a:pPr algn="ctr"/>
            <a:endParaRPr lang="en-US" altLang="zh-CN" sz="7200" dirty="0" smtClean="0">
              <a:latin typeface="Calibri" panose="020F0502020204030204" pitchFamily="34" charset="0"/>
              <a:cs typeface="Times New Roman" panose="02020603050405020304" pitchFamily="18" charset="0"/>
            </a:endParaRPr>
          </a:p>
        </p:txBody>
      </p:sp>
      <p:sp>
        <p:nvSpPr>
          <p:cNvPr id="9" name="副标题 2"/>
          <p:cNvSpPr>
            <a:spLocks noGrp="1"/>
          </p:cNvSpPr>
          <p:nvPr>
            <p:ph type="subTitle" idx="1"/>
          </p:nvPr>
        </p:nvSpPr>
        <p:spPr>
          <a:xfrm>
            <a:off x="899592" y="5085184"/>
            <a:ext cx="6858000" cy="1655762"/>
          </a:xfrm>
        </p:spPr>
        <p:txBody>
          <a:bodyPr>
            <a:normAutofit/>
          </a:bodyPr>
          <a:lstStyle/>
          <a:p>
            <a:r>
              <a:rPr lang="zh-CN" altLang="en-US" sz="2800" dirty="0" smtClean="0"/>
              <a:t>大连医科大学附属第二医院胸部肿瘤病房</a:t>
            </a:r>
            <a:endParaRPr lang="en-US" altLang="zh-CN" sz="2800" dirty="0" smtClean="0"/>
          </a:p>
          <a:p>
            <a:endParaRPr lang="en-US" altLang="zh-CN" sz="2800" dirty="0" smtClean="0"/>
          </a:p>
          <a:p>
            <a:r>
              <a:rPr lang="en-US" altLang="zh-CN" sz="2800" dirty="0" smtClean="0"/>
              <a:t> </a:t>
            </a:r>
            <a:r>
              <a:rPr lang="zh-CN" altLang="en-US" sz="2800" dirty="0" smtClean="0"/>
              <a:t>陈  骏</a:t>
            </a:r>
            <a:endParaRPr lang="en-US" altLang="zh-CN" sz="28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
          <p:cNvSpPr>
            <a:spLocks noGrp="1" noChangeArrowheads="1"/>
          </p:cNvSpPr>
          <p:nvPr>
            <p:ph type="title"/>
          </p:nvPr>
        </p:nvSpPr>
        <p:spPr>
          <a:xfrm>
            <a:off x="1838325" y="152400"/>
            <a:ext cx="7077075" cy="563563"/>
          </a:xfrm>
        </p:spPr>
        <p:txBody>
          <a:bodyPr/>
          <a:lstStyle/>
          <a:p>
            <a:r>
              <a:rPr lang="zh-CN" altLang="zh-CN" sz="3600" dirty="0" smtClean="0">
                <a:latin typeface="Calibri" panose="020F0502020204030204" pitchFamily="34" charset="0"/>
                <a:cs typeface="Times New Roman" panose="02020603050405020304" pitchFamily="18" charset="0"/>
              </a:rPr>
              <a:t>研究</a:t>
            </a:r>
            <a:r>
              <a:rPr lang="zh-CN" altLang="en-US" sz="3600" dirty="0" smtClean="0">
                <a:latin typeface="Calibri" panose="020F0502020204030204" pitchFamily="34" charset="0"/>
                <a:cs typeface="Times New Roman" panose="02020603050405020304" pitchFamily="18" charset="0"/>
              </a:rPr>
              <a:t>方案</a:t>
            </a:r>
            <a:endParaRPr lang="zh-CN" altLang="en-US" sz="3600" dirty="0"/>
          </a:p>
        </p:txBody>
      </p:sp>
      <p:graphicFrame>
        <p:nvGraphicFramePr>
          <p:cNvPr id="49" name="表格 48"/>
          <p:cNvGraphicFramePr>
            <a:graphicFrameLocks noGrp="1"/>
          </p:cNvGraphicFramePr>
          <p:nvPr>
            <p:extLst>
              <p:ext uri="{D42A27DB-BD31-4B8C-83A1-F6EECF244321}">
                <p14:modId xmlns:p14="http://schemas.microsoft.com/office/powerpoint/2010/main" xmlns="" val="1930703974"/>
              </p:ext>
            </p:extLst>
          </p:nvPr>
        </p:nvGraphicFramePr>
        <p:xfrm>
          <a:off x="899592" y="2276872"/>
          <a:ext cx="7128792" cy="2082829"/>
        </p:xfrm>
        <a:graphic>
          <a:graphicData uri="http://schemas.openxmlformats.org/drawingml/2006/table">
            <a:tbl>
              <a:tblPr firstRow="1" bandRow="1">
                <a:tableStyleId>{5940675A-B579-460E-94D1-54222C63F5DA}</a:tableStyleId>
              </a:tblPr>
              <a:tblGrid>
                <a:gridCol w="1469739"/>
                <a:gridCol w="1399904"/>
                <a:gridCol w="1429622"/>
                <a:gridCol w="1409464"/>
                <a:gridCol w="1420063"/>
              </a:tblGrid>
              <a:tr h="440067">
                <a:tc>
                  <a:txBody>
                    <a:bodyPr/>
                    <a:lstStyle/>
                    <a:p>
                      <a:pPr algn="l"/>
                      <a:r>
                        <a:rPr lang="en-US" altLang="zh-CN" dirty="0" smtClean="0"/>
                        <a:t>ABL1</a:t>
                      </a:r>
                      <a:endParaRPr lang="en-US" altLang="zh-CN" dirty="0"/>
                    </a:p>
                  </a:txBody>
                  <a:tcPr/>
                </a:tc>
                <a:tc>
                  <a:txBody>
                    <a:bodyPr/>
                    <a:lstStyle/>
                    <a:p>
                      <a:pPr algn="l"/>
                      <a:r>
                        <a:rPr lang="en-US" altLang="zh-CN" dirty="0" smtClean="0"/>
                        <a:t>AKT1</a:t>
                      </a:r>
                    </a:p>
                  </a:txBody>
                  <a:tcPr/>
                </a:tc>
                <a:tc>
                  <a:txBody>
                    <a:bodyPr/>
                    <a:lstStyle/>
                    <a:p>
                      <a:pPr algn="l"/>
                      <a:r>
                        <a:rPr lang="en-US" altLang="zh-CN" dirty="0" smtClean="0"/>
                        <a:t>ALK</a:t>
                      </a:r>
                    </a:p>
                  </a:txBody>
                  <a:tcPr/>
                </a:tc>
                <a:tc>
                  <a:txBody>
                    <a:bodyPr/>
                    <a:lstStyle/>
                    <a:p>
                      <a:pPr algn="l"/>
                      <a:r>
                        <a:rPr lang="en-US" altLang="zh-CN" dirty="0" smtClean="0"/>
                        <a:t>APC</a:t>
                      </a:r>
                    </a:p>
                  </a:txBody>
                  <a:tcPr/>
                </a:tc>
                <a:tc>
                  <a:txBody>
                    <a:bodyPr/>
                    <a:lstStyle/>
                    <a:p>
                      <a:pPr algn="l"/>
                      <a:r>
                        <a:rPr lang="en-US" altLang="zh-CN" dirty="0" smtClean="0"/>
                        <a:t>ATM</a:t>
                      </a:r>
                    </a:p>
                  </a:txBody>
                  <a:tcPr/>
                </a:tc>
              </a:tr>
              <a:tr h="420958">
                <a:tc>
                  <a:txBody>
                    <a:bodyPr/>
                    <a:lstStyle/>
                    <a:p>
                      <a:r>
                        <a:rPr lang="en-US" altLang="zh-CN" dirty="0" smtClean="0"/>
                        <a:t>EGFR</a:t>
                      </a:r>
                    </a:p>
                  </a:txBody>
                  <a:tcPr/>
                </a:tc>
                <a:tc>
                  <a:txBody>
                    <a:bodyPr/>
                    <a:lstStyle/>
                    <a:p>
                      <a:r>
                        <a:rPr lang="en-US" altLang="zh-CN" dirty="0" smtClean="0"/>
                        <a:t>ERBB2</a:t>
                      </a:r>
                    </a:p>
                  </a:txBody>
                  <a:tcPr/>
                </a:tc>
                <a:tc>
                  <a:txBody>
                    <a:bodyPr/>
                    <a:lstStyle/>
                    <a:p>
                      <a:r>
                        <a:rPr lang="en-US" altLang="zh-CN" dirty="0" smtClean="0"/>
                        <a:t>ERBB4</a:t>
                      </a:r>
                    </a:p>
                  </a:txBody>
                  <a:tcPr/>
                </a:tc>
                <a:tc>
                  <a:txBody>
                    <a:bodyPr/>
                    <a:lstStyle/>
                    <a:p>
                      <a:r>
                        <a:rPr lang="en-US" altLang="zh-CN" dirty="0" smtClean="0"/>
                        <a:t>FBXW7</a:t>
                      </a:r>
                    </a:p>
                  </a:txBody>
                  <a:tcPr/>
                </a:tc>
                <a:tc>
                  <a:txBody>
                    <a:bodyPr/>
                    <a:lstStyle/>
                    <a:p>
                      <a:r>
                        <a:rPr lang="en-US" altLang="zh-CN" dirty="0" smtClean="0"/>
                        <a:t>FGFR1</a:t>
                      </a:r>
                    </a:p>
                  </a:txBody>
                  <a:tcPr/>
                </a:tc>
              </a:tr>
              <a:tr h="390155">
                <a:tc>
                  <a:txBody>
                    <a:bodyPr/>
                    <a:lstStyle/>
                    <a:p>
                      <a:r>
                        <a:rPr lang="en-US" altLang="zh-CN" dirty="0" smtClean="0"/>
                        <a:t>GNAS</a:t>
                      </a:r>
                    </a:p>
                  </a:txBody>
                  <a:tcPr/>
                </a:tc>
                <a:tc>
                  <a:txBody>
                    <a:bodyPr/>
                    <a:lstStyle/>
                    <a:p>
                      <a:r>
                        <a:rPr lang="en-US" altLang="zh-CN" dirty="0" smtClean="0"/>
                        <a:t>HNF1A</a:t>
                      </a:r>
                    </a:p>
                  </a:txBody>
                  <a:tcPr/>
                </a:tc>
                <a:tc>
                  <a:txBody>
                    <a:bodyPr/>
                    <a:lstStyle/>
                    <a:p>
                      <a:r>
                        <a:rPr lang="en-US" altLang="zh-CN" dirty="0" smtClean="0"/>
                        <a:t>HRAS</a:t>
                      </a:r>
                    </a:p>
                  </a:txBody>
                  <a:tcPr/>
                </a:tc>
                <a:tc>
                  <a:txBody>
                    <a:bodyPr/>
                    <a:lstStyle/>
                    <a:p>
                      <a:r>
                        <a:rPr lang="en-US" altLang="zh-CN" dirty="0" smtClean="0"/>
                        <a:t>IDH1</a:t>
                      </a:r>
                    </a:p>
                  </a:txBody>
                  <a:tcPr/>
                </a:tc>
                <a:tc>
                  <a:txBody>
                    <a:bodyPr/>
                    <a:lstStyle/>
                    <a:p>
                      <a:r>
                        <a:rPr lang="en-US" altLang="zh-CN" dirty="0" smtClean="0"/>
                        <a:t>JAK2</a:t>
                      </a:r>
                    </a:p>
                  </a:txBody>
                  <a:tcPr/>
                </a:tc>
              </a:tr>
              <a:tr h="420958">
                <a:tc>
                  <a:txBody>
                    <a:bodyPr/>
                    <a:lstStyle/>
                    <a:p>
                      <a:r>
                        <a:rPr lang="en-US" altLang="zh-CN" dirty="0" smtClean="0"/>
                        <a:t>MLH1</a:t>
                      </a:r>
                    </a:p>
                  </a:txBody>
                  <a:tcPr/>
                </a:tc>
                <a:tc>
                  <a:txBody>
                    <a:bodyPr/>
                    <a:lstStyle/>
                    <a:p>
                      <a:r>
                        <a:rPr lang="en-US" altLang="zh-CN" dirty="0" smtClean="0"/>
                        <a:t>MPL</a:t>
                      </a:r>
                    </a:p>
                  </a:txBody>
                  <a:tcPr/>
                </a:tc>
                <a:tc>
                  <a:txBody>
                    <a:bodyPr/>
                    <a:lstStyle/>
                    <a:p>
                      <a:r>
                        <a:rPr lang="en-US" altLang="zh-CN" dirty="0" smtClean="0"/>
                        <a:t>NOTCH1</a:t>
                      </a:r>
                    </a:p>
                  </a:txBody>
                  <a:tcPr/>
                </a:tc>
                <a:tc>
                  <a:txBody>
                    <a:bodyPr/>
                    <a:lstStyle/>
                    <a:p>
                      <a:r>
                        <a:rPr lang="en-US" altLang="zh-CN" dirty="0" smtClean="0"/>
                        <a:t>NPM1</a:t>
                      </a:r>
                    </a:p>
                  </a:txBody>
                  <a:tcPr/>
                </a:tc>
                <a:tc>
                  <a:txBody>
                    <a:bodyPr/>
                    <a:lstStyle/>
                    <a:p>
                      <a:r>
                        <a:rPr lang="en-US" altLang="zh-CN" dirty="0" smtClean="0"/>
                        <a:t>NRAS</a:t>
                      </a:r>
                    </a:p>
                  </a:txBody>
                  <a:tcPr/>
                </a:tc>
              </a:tr>
              <a:tr h="410691">
                <a:tc>
                  <a:txBody>
                    <a:bodyPr/>
                    <a:lstStyle/>
                    <a:p>
                      <a:r>
                        <a:rPr lang="en-US" altLang="zh-CN" dirty="0" smtClean="0"/>
                        <a:t>RET</a:t>
                      </a:r>
                    </a:p>
                  </a:txBody>
                  <a:tcPr/>
                </a:tc>
                <a:tc>
                  <a:txBody>
                    <a:bodyPr/>
                    <a:lstStyle/>
                    <a:p>
                      <a:r>
                        <a:rPr lang="en-US" altLang="zh-CN" dirty="0" smtClean="0"/>
                        <a:t>SMAD4</a:t>
                      </a:r>
                    </a:p>
                  </a:txBody>
                  <a:tcPr/>
                </a:tc>
                <a:tc>
                  <a:txBody>
                    <a:bodyPr/>
                    <a:lstStyle/>
                    <a:p>
                      <a:r>
                        <a:rPr lang="en-US" altLang="zh-CN" dirty="0" smtClean="0"/>
                        <a:t>SMARCB1</a:t>
                      </a:r>
                    </a:p>
                  </a:txBody>
                  <a:tcPr/>
                </a:tc>
                <a:tc>
                  <a:txBody>
                    <a:bodyPr/>
                    <a:lstStyle/>
                    <a:p>
                      <a:r>
                        <a:rPr lang="en-US" altLang="zh-CN" dirty="0" smtClean="0"/>
                        <a:t>SMO</a:t>
                      </a:r>
                    </a:p>
                  </a:txBody>
                  <a:tcPr/>
                </a:tc>
                <a:tc>
                  <a:txBody>
                    <a:bodyPr/>
                    <a:lstStyle/>
                    <a:p>
                      <a:r>
                        <a:rPr lang="en-US" altLang="zh-CN" dirty="0" smtClean="0"/>
                        <a:t>SRC</a:t>
                      </a:r>
                    </a:p>
                  </a:txBody>
                  <a:tcPr/>
                </a:tc>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xmlns="" val="3191489290"/>
              </p:ext>
            </p:extLst>
          </p:nvPr>
        </p:nvGraphicFramePr>
        <p:xfrm>
          <a:off x="899592" y="4359701"/>
          <a:ext cx="7128792" cy="1949619"/>
        </p:xfrm>
        <a:graphic>
          <a:graphicData uri="http://schemas.openxmlformats.org/drawingml/2006/table">
            <a:tbl>
              <a:tblPr firstRow="1" bandRow="1">
                <a:tableStyleId>{5940675A-B579-460E-94D1-54222C63F5DA}</a:tableStyleId>
              </a:tblPr>
              <a:tblGrid>
                <a:gridCol w="1461552"/>
                <a:gridCol w="1416810"/>
                <a:gridCol w="1416810"/>
                <a:gridCol w="1416810"/>
                <a:gridCol w="1416810"/>
              </a:tblGrid>
              <a:tr h="397737">
                <a:tc>
                  <a:txBody>
                    <a:bodyPr/>
                    <a:lstStyle/>
                    <a:p>
                      <a:r>
                        <a:rPr lang="en-US" altLang="zh-CN" dirty="0" smtClean="0"/>
                        <a:t>BRAF</a:t>
                      </a:r>
                    </a:p>
                  </a:txBody>
                  <a:tcPr/>
                </a:tc>
                <a:tc>
                  <a:txBody>
                    <a:bodyPr/>
                    <a:lstStyle/>
                    <a:p>
                      <a:r>
                        <a:rPr lang="en-US" altLang="zh-CN" dirty="0" smtClean="0"/>
                        <a:t>CDH1</a:t>
                      </a:r>
                    </a:p>
                  </a:txBody>
                  <a:tcPr/>
                </a:tc>
                <a:tc>
                  <a:txBody>
                    <a:bodyPr/>
                    <a:lstStyle/>
                    <a:p>
                      <a:r>
                        <a:rPr lang="en-US" altLang="zh-CN" dirty="0" smtClean="0"/>
                        <a:t>CDKN2A</a:t>
                      </a:r>
                      <a:endParaRPr lang="en-US" altLang="zh-CN" dirty="0"/>
                    </a:p>
                  </a:txBody>
                  <a:tcPr/>
                </a:tc>
                <a:tc>
                  <a:txBody>
                    <a:bodyPr/>
                    <a:lstStyle/>
                    <a:p>
                      <a:r>
                        <a:rPr lang="en-US" altLang="zh-CN" dirty="0" smtClean="0"/>
                        <a:t>CSF1R</a:t>
                      </a:r>
                    </a:p>
                  </a:txBody>
                  <a:tcPr/>
                </a:tc>
                <a:tc>
                  <a:txBody>
                    <a:bodyPr/>
                    <a:lstStyle/>
                    <a:p>
                      <a:r>
                        <a:rPr lang="en-US" altLang="zh-CN" dirty="0" smtClean="0"/>
                        <a:t>CTNNB1</a:t>
                      </a:r>
                    </a:p>
                  </a:txBody>
                  <a:tcPr/>
                </a:tc>
              </a:tr>
              <a:tr h="399586">
                <a:tc>
                  <a:txBody>
                    <a:bodyPr/>
                    <a:lstStyle/>
                    <a:p>
                      <a:r>
                        <a:rPr lang="en-US" altLang="zh-CN" dirty="0" smtClean="0"/>
                        <a:t>FGFR2</a:t>
                      </a:r>
                    </a:p>
                  </a:txBody>
                  <a:tcPr/>
                </a:tc>
                <a:tc>
                  <a:txBody>
                    <a:bodyPr/>
                    <a:lstStyle/>
                    <a:p>
                      <a:r>
                        <a:rPr lang="en-US" altLang="zh-CN" dirty="0" smtClean="0"/>
                        <a:t>FGFR3</a:t>
                      </a:r>
                    </a:p>
                  </a:txBody>
                  <a:tcPr/>
                </a:tc>
                <a:tc>
                  <a:txBody>
                    <a:bodyPr/>
                    <a:lstStyle/>
                    <a:p>
                      <a:r>
                        <a:rPr lang="en-US" altLang="zh-CN" dirty="0" smtClean="0"/>
                        <a:t>FLT3</a:t>
                      </a:r>
                    </a:p>
                  </a:txBody>
                  <a:tcPr/>
                </a:tc>
                <a:tc>
                  <a:txBody>
                    <a:bodyPr/>
                    <a:lstStyle/>
                    <a:p>
                      <a:r>
                        <a:rPr lang="en-US" altLang="zh-CN" dirty="0" smtClean="0"/>
                        <a:t>GNA11</a:t>
                      </a:r>
                    </a:p>
                  </a:txBody>
                  <a:tcPr/>
                </a:tc>
                <a:tc>
                  <a:txBody>
                    <a:bodyPr/>
                    <a:lstStyle/>
                    <a:p>
                      <a:r>
                        <a:rPr lang="en-US" altLang="zh-CN" dirty="0" smtClean="0"/>
                        <a:t>GNAQ</a:t>
                      </a:r>
                    </a:p>
                  </a:txBody>
                  <a:tcPr/>
                </a:tc>
              </a:tr>
              <a:tr h="381001">
                <a:tc>
                  <a:txBody>
                    <a:bodyPr/>
                    <a:lstStyle/>
                    <a:p>
                      <a:r>
                        <a:rPr lang="en-US" altLang="zh-CN" dirty="0" smtClean="0"/>
                        <a:t>JAK3</a:t>
                      </a:r>
                    </a:p>
                  </a:txBody>
                  <a:tcPr/>
                </a:tc>
                <a:tc>
                  <a:txBody>
                    <a:bodyPr/>
                    <a:lstStyle/>
                    <a:p>
                      <a:r>
                        <a:rPr lang="en-US" altLang="zh-CN" dirty="0" smtClean="0"/>
                        <a:t>KDR</a:t>
                      </a:r>
                    </a:p>
                  </a:txBody>
                  <a:tcPr/>
                </a:tc>
                <a:tc>
                  <a:txBody>
                    <a:bodyPr/>
                    <a:lstStyle/>
                    <a:p>
                      <a:r>
                        <a:rPr lang="en-US" altLang="zh-CN" dirty="0" smtClean="0"/>
                        <a:t>KIT</a:t>
                      </a:r>
                    </a:p>
                  </a:txBody>
                  <a:tcPr/>
                </a:tc>
                <a:tc>
                  <a:txBody>
                    <a:bodyPr/>
                    <a:lstStyle/>
                    <a:p>
                      <a:r>
                        <a:rPr lang="en-US" altLang="zh-CN" dirty="0" smtClean="0"/>
                        <a:t>KRAS</a:t>
                      </a:r>
                    </a:p>
                  </a:txBody>
                  <a:tcPr/>
                </a:tc>
                <a:tc>
                  <a:txBody>
                    <a:bodyPr/>
                    <a:lstStyle/>
                    <a:p>
                      <a:r>
                        <a:rPr lang="en-US" altLang="zh-CN" dirty="0" smtClean="0"/>
                        <a:t>MET</a:t>
                      </a:r>
                    </a:p>
                  </a:txBody>
                  <a:tcPr/>
                </a:tc>
              </a:tr>
              <a:tr h="399587">
                <a:tc>
                  <a:txBody>
                    <a:bodyPr/>
                    <a:lstStyle/>
                    <a:p>
                      <a:r>
                        <a:rPr lang="en-US" altLang="zh-CN" dirty="0" smtClean="0"/>
                        <a:t>PDGFRA</a:t>
                      </a:r>
                    </a:p>
                  </a:txBody>
                  <a:tcPr/>
                </a:tc>
                <a:tc>
                  <a:txBody>
                    <a:bodyPr/>
                    <a:lstStyle/>
                    <a:p>
                      <a:r>
                        <a:rPr lang="en-US" altLang="zh-CN" dirty="0" smtClean="0"/>
                        <a:t>PIK3CA</a:t>
                      </a:r>
                    </a:p>
                  </a:txBody>
                  <a:tcPr/>
                </a:tc>
                <a:tc>
                  <a:txBody>
                    <a:bodyPr/>
                    <a:lstStyle/>
                    <a:p>
                      <a:r>
                        <a:rPr lang="en-US" altLang="zh-CN" dirty="0" smtClean="0"/>
                        <a:t>PTEN</a:t>
                      </a:r>
                    </a:p>
                  </a:txBody>
                  <a:tcPr/>
                </a:tc>
                <a:tc>
                  <a:txBody>
                    <a:bodyPr/>
                    <a:lstStyle/>
                    <a:p>
                      <a:r>
                        <a:rPr lang="en-US" altLang="zh-CN" dirty="0" smtClean="0"/>
                        <a:t>PTPN11</a:t>
                      </a:r>
                    </a:p>
                  </a:txBody>
                  <a:tcPr/>
                </a:tc>
                <a:tc>
                  <a:txBody>
                    <a:bodyPr/>
                    <a:lstStyle/>
                    <a:p>
                      <a:r>
                        <a:rPr lang="en-US" altLang="zh-CN" dirty="0" smtClean="0"/>
                        <a:t>RB1</a:t>
                      </a:r>
                    </a:p>
                  </a:txBody>
                  <a:tcPr/>
                </a:tc>
              </a:tr>
              <a:tr h="371708">
                <a:tc>
                  <a:txBody>
                    <a:bodyPr/>
                    <a:lstStyle/>
                    <a:p>
                      <a:r>
                        <a:rPr lang="en-US" altLang="zh-CN" dirty="0" smtClean="0"/>
                        <a:t>STK11</a:t>
                      </a:r>
                    </a:p>
                  </a:txBody>
                  <a:tcPr/>
                </a:tc>
                <a:tc>
                  <a:txBody>
                    <a:bodyPr/>
                    <a:lstStyle/>
                    <a:p>
                      <a:r>
                        <a:rPr lang="en-US" altLang="zh-CN" dirty="0" smtClean="0"/>
                        <a:t>TP53</a:t>
                      </a:r>
                    </a:p>
                  </a:txBody>
                  <a:tcPr/>
                </a:tc>
                <a:tc>
                  <a:txBody>
                    <a:bodyPr/>
                    <a:lstStyle/>
                    <a:p>
                      <a:r>
                        <a:rPr lang="en-US" altLang="zh-CN" dirty="0" smtClean="0"/>
                        <a:t>VHL</a:t>
                      </a:r>
                    </a:p>
                  </a:txBody>
                  <a:tcPr/>
                </a:tc>
                <a:tc>
                  <a:txBody>
                    <a:bodyPr/>
                    <a:lstStyle/>
                    <a:p>
                      <a:endParaRPr lang="zh-CN" altLang="en-US" dirty="0"/>
                    </a:p>
                  </a:txBody>
                  <a:tcPr/>
                </a:tc>
                <a:tc>
                  <a:txBody>
                    <a:bodyPr/>
                    <a:lstStyle/>
                    <a:p>
                      <a:endParaRPr lang="zh-CN" altLang="en-US" dirty="0"/>
                    </a:p>
                  </a:txBody>
                  <a:tcPr/>
                </a:tc>
              </a:tr>
            </a:tbl>
          </a:graphicData>
        </a:graphic>
      </p:graphicFrame>
      <p:sp>
        <p:nvSpPr>
          <p:cNvPr id="51" name="文本框 50"/>
          <p:cNvSpPr txBox="1"/>
          <p:nvPr/>
        </p:nvSpPr>
        <p:spPr>
          <a:xfrm>
            <a:off x="395536" y="1141095"/>
            <a:ext cx="3512500" cy="584775"/>
          </a:xfrm>
          <a:prstGeom prst="rect">
            <a:avLst/>
          </a:prstGeom>
          <a:noFill/>
        </p:spPr>
        <p:txBody>
          <a:bodyPr wrap="none" rtlCol="0">
            <a:spAutoFit/>
          </a:bodyPr>
          <a:lstStyle/>
          <a:p>
            <a:r>
              <a:rPr lang="zh-CN" altLang="en-US" sz="3200" dirty="0" smtClean="0"/>
              <a:t>选取</a:t>
            </a:r>
            <a:r>
              <a:rPr lang="en-US" altLang="zh-CN" sz="3200" dirty="0" smtClean="0"/>
              <a:t>48</a:t>
            </a:r>
            <a:r>
              <a:rPr lang="zh-CN" altLang="en-US" sz="3200" dirty="0" smtClean="0"/>
              <a:t>个热点基因</a:t>
            </a:r>
            <a:endParaRPr lang="zh-CN" altLang="en-US" sz="3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
          <p:cNvSpPr>
            <a:spLocks noGrp="1" noChangeArrowheads="1"/>
          </p:cNvSpPr>
          <p:nvPr>
            <p:ph type="title"/>
          </p:nvPr>
        </p:nvSpPr>
        <p:spPr>
          <a:xfrm>
            <a:off x="1838325" y="152400"/>
            <a:ext cx="7077075" cy="563563"/>
          </a:xfrm>
        </p:spPr>
        <p:txBody>
          <a:bodyPr/>
          <a:lstStyle/>
          <a:p>
            <a:r>
              <a:rPr lang="zh-CN" altLang="zh-CN" sz="3600" dirty="0" smtClean="0">
                <a:latin typeface="Calibri" panose="020F0502020204030204" pitchFamily="34" charset="0"/>
                <a:cs typeface="Times New Roman" panose="02020603050405020304" pitchFamily="18" charset="0"/>
              </a:rPr>
              <a:t>研究</a:t>
            </a:r>
            <a:r>
              <a:rPr lang="zh-CN" altLang="en-US" sz="3600" dirty="0" smtClean="0">
                <a:latin typeface="Calibri" panose="020F0502020204030204" pitchFamily="34" charset="0"/>
                <a:cs typeface="Times New Roman" panose="02020603050405020304" pitchFamily="18" charset="0"/>
              </a:rPr>
              <a:t>方案</a:t>
            </a:r>
            <a:endParaRPr lang="zh-CN" altLang="en-US" sz="3600" dirty="0"/>
          </a:p>
        </p:txBody>
      </p:sp>
      <p:grpSp>
        <p:nvGrpSpPr>
          <p:cNvPr id="3" name="组合 2"/>
          <p:cNvGrpSpPr/>
          <p:nvPr/>
        </p:nvGrpSpPr>
        <p:grpSpPr>
          <a:xfrm>
            <a:off x="885687" y="1374223"/>
            <a:ext cx="7045531" cy="4979550"/>
            <a:chOff x="837560" y="1518602"/>
            <a:chExt cx="7045531" cy="4979550"/>
          </a:xfrm>
        </p:grpSpPr>
        <p:grpSp>
          <p:nvGrpSpPr>
            <p:cNvPr id="4" name="组合 3"/>
            <p:cNvGrpSpPr/>
            <p:nvPr/>
          </p:nvGrpSpPr>
          <p:grpSpPr>
            <a:xfrm>
              <a:off x="3147461" y="1518602"/>
              <a:ext cx="2252312" cy="885524"/>
              <a:chOff x="2454442" y="1386039"/>
              <a:chExt cx="2252312" cy="885524"/>
            </a:xfrm>
          </p:grpSpPr>
          <p:sp>
            <p:nvSpPr>
              <p:cNvPr id="25" name="圆角矩形 24"/>
              <p:cNvSpPr/>
              <p:nvPr/>
            </p:nvSpPr>
            <p:spPr>
              <a:xfrm>
                <a:off x="2454442" y="1386039"/>
                <a:ext cx="2252312" cy="8855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693639" y="1474858"/>
                <a:ext cx="1773918" cy="707886"/>
              </a:xfrm>
              <a:prstGeom prst="rect">
                <a:avLst/>
              </a:prstGeom>
              <a:noFill/>
            </p:spPr>
            <p:txBody>
              <a:bodyPr wrap="square" rtlCol="0">
                <a:spAutoFit/>
              </a:bodyPr>
              <a:lstStyle/>
              <a:p>
                <a:r>
                  <a:rPr lang="zh-CN" altLang="en-US" sz="2000" dirty="0" smtClean="0"/>
                  <a:t>肺癌患者血清、</a:t>
                </a:r>
                <a:endParaRPr lang="en-US" altLang="zh-CN" sz="2000" dirty="0" smtClean="0"/>
              </a:p>
              <a:p>
                <a:pPr algn="ctr"/>
                <a:r>
                  <a:rPr lang="zh-CN" altLang="en-US" sz="2000" dirty="0" smtClean="0"/>
                  <a:t>胸水标本</a:t>
                </a:r>
                <a:endParaRPr lang="zh-CN" altLang="en-US" sz="2000" dirty="0"/>
              </a:p>
            </p:txBody>
          </p:sp>
        </p:grpSp>
        <p:sp>
          <p:nvSpPr>
            <p:cNvPr id="5" name="圆角右箭头 4"/>
            <p:cNvSpPr/>
            <p:nvPr/>
          </p:nvSpPr>
          <p:spPr>
            <a:xfrm rot="5400000">
              <a:off x="5967663" y="1607420"/>
              <a:ext cx="702641" cy="1222408"/>
            </a:xfrm>
            <a:prstGeom prst="bentArrow">
              <a:avLst>
                <a:gd name="adj1" fmla="val 23238"/>
                <a:gd name="adj2" fmla="val 36449"/>
                <a:gd name="adj3" fmla="val 28523"/>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5558586" y="2687530"/>
              <a:ext cx="2252312" cy="885524"/>
              <a:chOff x="2411174" y="3339973"/>
              <a:chExt cx="2252312" cy="885524"/>
            </a:xfrm>
          </p:grpSpPr>
          <p:sp>
            <p:nvSpPr>
              <p:cNvPr id="23" name="圆角矩形 22"/>
              <p:cNvSpPr/>
              <p:nvPr/>
            </p:nvSpPr>
            <p:spPr>
              <a:xfrm>
                <a:off x="2411174" y="3339973"/>
                <a:ext cx="2252312" cy="8855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813999" y="3582680"/>
                <a:ext cx="1514789" cy="400110"/>
              </a:xfrm>
              <a:prstGeom prst="rect">
                <a:avLst/>
              </a:prstGeom>
              <a:noFill/>
            </p:spPr>
            <p:txBody>
              <a:bodyPr wrap="square" rtlCol="0">
                <a:spAutoFit/>
              </a:bodyPr>
              <a:lstStyle/>
              <a:p>
                <a:r>
                  <a:rPr lang="zh-CN" altLang="en-US" sz="2000" dirty="0" smtClean="0"/>
                  <a:t>提取</a:t>
                </a:r>
                <a:r>
                  <a:rPr lang="en-US" altLang="zh-CN" sz="2000" dirty="0" err="1" smtClean="0"/>
                  <a:t>cf</a:t>
                </a:r>
                <a:r>
                  <a:rPr lang="en-US" altLang="zh-CN" sz="2000" dirty="0" smtClean="0"/>
                  <a:t>-DNA</a:t>
                </a:r>
              </a:p>
            </p:txBody>
          </p:sp>
        </p:grpSp>
        <p:sp>
          <p:nvSpPr>
            <p:cNvPr id="7" name="下箭头 6"/>
            <p:cNvSpPr/>
            <p:nvPr/>
          </p:nvSpPr>
          <p:spPr>
            <a:xfrm>
              <a:off x="6439297" y="3782735"/>
              <a:ext cx="490891" cy="606386"/>
            </a:xfrm>
            <a:prstGeom prst="downArrow">
              <a:avLst>
                <a:gd name="adj1" fmla="val 32567"/>
                <a:gd name="adj2" fmla="val 355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630779" y="4506706"/>
              <a:ext cx="2252312" cy="885524"/>
              <a:chOff x="5630779" y="4506706"/>
              <a:chExt cx="2252312" cy="885524"/>
            </a:xfrm>
          </p:grpSpPr>
          <p:sp>
            <p:nvSpPr>
              <p:cNvPr id="21" name="圆角矩形 20"/>
              <p:cNvSpPr/>
              <p:nvPr/>
            </p:nvSpPr>
            <p:spPr>
              <a:xfrm>
                <a:off x="5630779" y="4506706"/>
                <a:ext cx="2252312" cy="8855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942883" y="4749413"/>
                <a:ext cx="1749342" cy="400110"/>
              </a:xfrm>
              <a:prstGeom prst="rect">
                <a:avLst/>
              </a:prstGeom>
              <a:noFill/>
            </p:spPr>
            <p:txBody>
              <a:bodyPr wrap="square" rtlCol="0">
                <a:spAutoFit/>
              </a:bodyPr>
              <a:lstStyle/>
              <a:p>
                <a:r>
                  <a:rPr lang="en-US" altLang="zh-CN" sz="2000" dirty="0" smtClean="0"/>
                  <a:t>PCR</a:t>
                </a:r>
                <a:r>
                  <a:rPr lang="zh-CN" altLang="en-US" sz="2000" dirty="0" smtClean="0"/>
                  <a:t>靶向扩增</a:t>
                </a:r>
                <a:endParaRPr lang="en-US" altLang="zh-CN" sz="2000" dirty="0" smtClean="0"/>
              </a:p>
            </p:txBody>
          </p:sp>
        </p:grpSp>
        <p:sp>
          <p:nvSpPr>
            <p:cNvPr id="9" name="圆角右箭头 8"/>
            <p:cNvSpPr/>
            <p:nvPr/>
          </p:nvSpPr>
          <p:spPr>
            <a:xfrm rot="10800000">
              <a:off x="5707779" y="5608361"/>
              <a:ext cx="1097284" cy="717521"/>
            </a:xfrm>
            <a:prstGeom prst="bentArrow">
              <a:avLst>
                <a:gd name="adj1" fmla="val 23238"/>
                <a:gd name="adj2" fmla="val 36449"/>
                <a:gd name="adj3" fmla="val 28523"/>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p:cNvGrpSpPr/>
            <p:nvPr/>
          </p:nvGrpSpPr>
          <p:grpSpPr>
            <a:xfrm>
              <a:off x="837561" y="4506706"/>
              <a:ext cx="2252312" cy="885524"/>
              <a:chOff x="1963554" y="5165599"/>
              <a:chExt cx="2252312" cy="885524"/>
            </a:xfrm>
          </p:grpSpPr>
          <p:sp>
            <p:nvSpPr>
              <p:cNvPr id="19" name="圆角矩形 18"/>
              <p:cNvSpPr/>
              <p:nvPr/>
            </p:nvSpPr>
            <p:spPr>
              <a:xfrm>
                <a:off x="1963554" y="5165599"/>
                <a:ext cx="2252312" cy="8855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067691" y="5254418"/>
                <a:ext cx="2044037" cy="707886"/>
              </a:xfrm>
              <a:prstGeom prst="rect">
                <a:avLst/>
              </a:prstGeom>
              <a:noFill/>
            </p:spPr>
            <p:txBody>
              <a:bodyPr wrap="square" rtlCol="0">
                <a:spAutoFit/>
              </a:bodyPr>
              <a:lstStyle/>
              <a:p>
                <a:pPr algn="ctr"/>
                <a:r>
                  <a:rPr lang="zh-CN" altLang="en-US" sz="2000" dirty="0"/>
                  <a:t>信息</a:t>
                </a:r>
                <a:r>
                  <a:rPr lang="zh-CN" altLang="en-US" sz="2000" dirty="0" smtClean="0"/>
                  <a:t>生物学分析基因突变情况</a:t>
                </a:r>
                <a:endParaRPr lang="en-US" altLang="zh-CN" sz="2000" dirty="0" smtClean="0"/>
              </a:p>
            </p:txBody>
          </p:sp>
        </p:grpSp>
        <p:sp>
          <p:nvSpPr>
            <p:cNvPr id="11" name="圆角右箭头 10"/>
            <p:cNvSpPr/>
            <p:nvPr/>
          </p:nvSpPr>
          <p:spPr>
            <a:xfrm rot="16200000">
              <a:off x="1922991" y="5291728"/>
              <a:ext cx="697730" cy="1125574"/>
            </a:xfrm>
            <a:prstGeom prst="bentArrow">
              <a:avLst>
                <a:gd name="adj1" fmla="val 23238"/>
                <a:gd name="adj2" fmla="val 36449"/>
                <a:gd name="adj3" fmla="val 28523"/>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下箭头 11"/>
            <p:cNvSpPr/>
            <p:nvPr/>
          </p:nvSpPr>
          <p:spPr>
            <a:xfrm rot="10800000">
              <a:off x="1718272" y="3784924"/>
              <a:ext cx="490891" cy="606386"/>
            </a:xfrm>
            <a:prstGeom prst="downArrow">
              <a:avLst>
                <a:gd name="adj1" fmla="val 32567"/>
                <a:gd name="adj2" fmla="val 355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37560" y="2784004"/>
              <a:ext cx="2252312" cy="885524"/>
              <a:chOff x="893409" y="2687530"/>
              <a:chExt cx="2252312" cy="885524"/>
            </a:xfrm>
          </p:grpSpPr>
          <p:sp>
            <p:nvSpPr>
              <p:cNvPr id="17" name="圆角矩形 16"/>
              <p:cNvSpPr/>
              <p:nvPr/>
            </p:nvSpPr>
            <p:spPr>
              <a:xfrm>
                <a:off x="893409" y="2687530"/>
                <a:ext cx="2252312" cy="8855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49665" y="2776349"/>
                <a:ext cx="1628104" cy="707886"/>
              </a:xfrm>
              <a:prstGeom prst="rect">
                <a:avLst/>
              </a:prstGeom>
              <a:noFill/>
            </p:spPr>
            <p:txBody>
              <a:bodyPr wrap="square" rtlCol="0">
                <a:spAutoFit/>
              </a:bodyPr>
              <a:lstStyle/>
              <a:p>
                <a:pPr algn="ctr"/>
                <a:r>
                  <a:rPr lang="zh-CN" altLang="en-US" sz="2000" dirty="0" smtClean="0"/>
                  <a:t>分析靶向药物治疗疗效</a:t>
                </a:r>
                <a:endParaRPr lang="en-US" altLang="zh-CN" sz="2000" dirty="0" smtClean="0"/>
              </a:p>
            </p:txBody>
          </p:sp>
        </p:grpSp>
        <p:grpSp>
          <p:nvGrpSpPr>
            <p:cNvPr id="14" name="组合 13"/>
            <p:cNvGrpSpPr/>
            <p:nvPr/>
          </p:nvGrpSpPr>
          <p:grpSpPr>
            <a:xfrm>
              <a:off x="3145054" y="5612628"/>
              <a:ext cx="2252312" cy="885524"/>
              <a:chOff x="3145054" y="5612628"/>
              <a:chExt cx="2252312" cy="885524"/>
            </a:xfrm>
          </p:grpSpPr>
          <p:sp>
            <p:nvSpPr>
              <p:cNvPr id="15" name="圆角矩形 14"/>
              <p:cNvSpPr/>
              <p:nvPr/>
            </p:nvSpPr>
            <p:spPr>
              <a:xfrm>
                <a:off x="3145054" y="5612628"/>
                <a:ext cx="2252312" cy="88552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3457158" y="5701447"/>
                <a:ext cx="1628104" cy="707886"/>
              </a:xfrm>
              <a:prstGeom prst="rect">
                <a:avLst/>
              </a:prstGeom>
              <a:noFill/>
            </p:spPr>
            <p:txBody>
              <a:bodyPr wrap="square" rtlCol="0">
                <a:spAutoFit/>
              </a:bodyPr>
              <a:lstStyle/>
              <a:p>
                <a:r>
                  <a:rPr lang="zh-CN" altLang="en-US" sz="2000" dirty="0"/>
                  <a:t>二</a:t>
                </a:r>
                <a:r>
                  <a:rPr lang="zh-CN" altLang="en-US" sz="2000" dirty="0" smtClean="0"/>
                  <a:t>代测序检测扩增片段</a:t>
                </a:r>
                <a:endParaRPr lang="en-US" altLang="zh-CN" sz="2000" dirty="0" smtClean="0"/>
              </a:p>
            </p:txBody>
          </p:sp>
        </p:grpSp>
      </p:grpSp>
    </p:spTree>
    <p:extLst>
      <p:ext uri="{BB962C8B-B14F-4D97-AF65-F5344CB8AC3E}">
        <p14:creationId xmlns:p14="http://schemas.microsoft.com/office/powerpoint/2010/main" xmlns="" val="3469794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
          <p:cNvSpPr>
            <a:spLocks noGrp="1" noChangeArrowheads="1"/>
          </p:cNvSpPr>
          <p:nvPr>
            <p:ph type="title"/>
          </p:nvPr>
        </p:nvSpPr>
        <p:spPr>
          <a:xfrm>
            <a:off x="1838325" y="152400"/>
            <a:ext cx="7077075" cy="563563"/>
          </a:xfrm>
        </p:spPr>
        <p:txBody>
          <a:bodyPr/>
          <a:lstStyle/>
          <a:p>
            <a:r>
              <a:rPr lang="zh-CN" altLang="zh-CN" sz="3600" dirty="0" smtClean="0">
                <a:latin typeface="Calibri" panose="020F0502020204030204" pitchFamily="34" charset="0"/>
                <a:cs typeface="Times New Roman" panose="02020603050405020304" pitchFamily="18" charset="0"/>
              </a:rPr>
              <a:t>研究</a:t>
            </a:r>
            <a:r>
              <a:rPr lang="zh-CN" altLang="en-US" sz="3600" dirty="0" smtClean="0">
                <a:latin typeface="Calibri" panose="020F0502020204030204" pitchFamily="34" charset="0"/>
                <a:cs typeface="Times New Roman" panose="02020603050405020304" pitchFamily="18" charset="0"/>
              </a:rPr>
              <a:t>方案</a:t>
            </a:r>
            <a:endParaRPr lang="zh-CN" altLang="en-US" sz="3600" dirty="0"/>
          </a:p>
        </p:txBody>
      </p:sp>
      <p:grpSp>
        <p:nvGrpSpPr>
          <p:cNvPr id="3" name="组合 2"/>
          <p:cNvGrpSpPr/>
          <p:nvPr/>
        </p:nvGrpSpPr>
        <p:grpSpPr>
          <a:xfrm>
            <a:off x="2748010" y="1145406"/>
            <a:ext cx="3893422" cy="5562426"/>
            <a:chOff x="2748010" y="1145406"/>
            <a:chExt cx="3893422" cy="5562426"/>
          </a:xfrm>
        </p:grpSpPr>
        <p:grpSp>
          <p:nvGrpSpPr>
            <p:cNvPr id="4" name="组合 3"/>
            <p:cNvGrpSpPr/>
            <p:nvPr/>
          </p:nvGrpSpPr>
          <p:grpSpPr>
            <a:xfrm>
              <a:off x="2762451" y="1145406"/>
              <a:ext cx="3878981" cy="1405289"/>
              <a:chOff x="2868329" y="1203158"/>
              <a:chExt cx="3878981" cy="1405289"/>
            </a:xfrm>
          </p:grpSpPr>
          <p:sp>
            <p:nvSpPr>
              <p:cNvPr id="13" name="圆角矩形 12"/>
              <p:cNvSpPr/>
              <p:nvPr/>
            </p:nvSpPr>
            <p:spPr>
              <a:xfrm>
                <a:off x="2868329" y="1203158"/>
                <a:ext cx="3878981" cy="14052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421781" y="1337249"/>
                <a:ext cx="2772076" cy="1137106"/>
              </a:xfrm>
              <a:prstGeom prst="rect">
                <a:avLst/>
              </a:prstGeom>
              <a:noFill/>
            </p:spPr>
            <p:txBody>
              <a:bodyPr wrap="square" rtlCol="0">
                <a:spAutoFit/>
              </a:bodyPr>
              <a:lstStyle/>
              <a:p>
                <a:pPr algn="ctr">
                  <a:lnSpc>
                    <a:spcPct val="150000"/>
                  </a:lnSpc>
                </a:pPr>
                <a:r>
                  <a:rPr lang="zh-CN" altLang="en-US" sz="2400" dirty="0" smtClean="0"/>
                  <a:t>根据研究成果</a:t>
                </a:r>
                <a:r>
                  <a:rPr lang="zh-CN" altLang="en-US" sz="2400" dirty="0"/>
                  <a:t>开发基因检测试剂</a:t>
                </a:r>
                <a:r>
                  <a:rPr lang="zh-CN" altLang="en-US" sz="2400" dirty="0" smtClean="0"/>
                  <a:t>盒</a:t>
                </a:r>
                <a:endParaRPr lang="zh-CN" altLang="en-US" sz="2400" dirty="0"/>
              </a:p>
            </p:txBody>
          </p:sp>
        </p:grpSp>
        <p:sp>
          <p:nvSpPr>
            <p:cNvPr id="5" name="下箭头 4"/>
            <p:cNvSpPr/>
            <p:nvPr/>
          </p:nvSpPr>
          <p:spPr>
            <a:xfrm>
              <a:off x="4350618" y="2606790"/>
              <a:ext cx="702644" cy="558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762449" y="3221150"/>
              <a:ext cx="3878981" cy="1405289"/>
              <a:chOff x="2868329" y="1203158"/>
              <a:chExt cx="3878981" cy="1405289"/>
            </a:xfrm>
          </p:grpSpPr>
          <p:sp>
            <p:nvSpPr>
              <p:cNvPr id="11" name="圆角矩形 10"/>
              <p:cNvSpPr/>
              <p:nvPr/>
            </p:nvSpPr>
            <p:spPr>
              <a:xfrm>
                <a:off x="2868329" y="1203158"/>
                <a:ext cx="3878981" cy="14052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421781" y="1337249"/>
                <a:ext cx="3027146" cy="1200329"/>
              </a:xfrm>
              <a:prstGeom prst="rect">
                <a:avLst/>
              </a:prstGeom>
              <a:noFill/>
            </p:spPr>
            <p:txBody>
              <a:bodyPr wrap="square" rtlCol="0">
                <a:spAutoFit/>
              </a:bodyPr>
              <a:lstStyle/>
              <a:p>
                <a:pPr algn="ctr">
                  <a:lnSpc>
                    <a:spcPct val="150000"/>
                  </a:lnSpc>
                </a:pPr>
                <a:r>
                  <a:rPr lang="zh-CN" altLang="en-US" sz="2400" dirty="0" smtClean="0"/>
                  <a:t>临床运用，实现快速、无创的基因监测</a:t>
                </a:r>
                <a:endParaRPr lang="zh-CN" altLang="en-US" sz="2400" dirty="0"/>
              </a:p>
            </p:txBody>
          </p:sp>
        </p:grpSp>
        <p:sp>
          <p:nvSpPr>
            <p:cNvPr id="7" name="下箭头 6"/>
            <p:cNvSpPr/>
            <p:nvPr/>
          </p:nvSpPr>
          <p:spPr>
            <a:xfrm>
              <a:off x="4336179" y="4682534"/>
              <a:ext cx="702644" cy="558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748010" y="5302543"/>
              <a:ext cx="3878981" cy="1405289"/>
              <a:chOff x="2748010" y="5302543"/>
              <a:chExt cx="3878981" cy="1405289"/>
            </a:xfrm>
          </p:grpSpPr>
          <p:sp>
            <p:nvSpPr>
              <p:cNvPr id="9" name="圆角矩形 8"/>
              <p:cNvSpPr/>
              <p:nvPr/>
            </p:nvSpPr>
            <p:spPr>
              <a:xfrm>
                <a:off x="2748010" y="5302543"/>
                <a:ext cx="3878981" cy="14052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88366" y="5710651"/>
                <a:ext cx="3027146" cy="589072"/>
              </a:xfrm>
              <a:prstGeom prst="rect">
                <a:avLst/>
              </a:prstGeom>
              <a:noFill/>
            </p:spPr>
            <p:txBody>
              <a:bodyPr wrap="square" rtlCol="0">
                <a:spAutoFit/>
              </a:bodyPr>
              <a:lstStyle/>
              <a:p>
                <a:pPr algn="ctr">
                  <a:lnSpc>
                    <a:spcPct val="150000"/>
                  </a:lnSpc>
                </a:pPr>
                <a:r>
                  <a:rPr lang="zh-CN" altLang="en-US" sz="2400" dirty="0" smtClean="0"/>
                  <a:t>指导临床靶向治疗</a:t>
                </a:r>
                <a:endParaRPr lang="zh-CN" altLang="en-US" sz="2400" dirty="0"/>
              </a:p>
            </p:txBody>
          </p:sp>
        </p:grpSp>
      </p:grpSp>
    </p:spTree>
    <p:extLst>
      <p:ext uri="{BB962C8B-B14F-4D97-AF65-F5344CB8AC3E}">
        <p14:creationId xmlns:p14="http://schemas.microsoft.com/office/powerpoint/2010/main" xmlns="" val="2087221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
          <p:cNvSpPr>
            <a:spLocks noGrp="1" noChangeArrowheads="1"/>
          </p:cNvSpPr>
          <p:nvPr>
            <p:ph type="title"/>
          </p:nvPr>
        </p:nvSpPr>
        <p:spPr>
          <a:xfrm>
            <a:off x="1838325" y="152400"/>
            <a:ext cx="7077075" cy="563563"/>
          </a:xfrm>
        </p:spPr>
        <p:txBody>
          <a:bodyPr/>
          <a:lstStyle/>
          <a:p>
            <a:r>
              <a:rPr lang="zh-CN" altLang="en-US" sz="3600" dirty="0"/>
              <a:t>工作</a:t>
            </a:r>
            <a:r>
              <a:rPr lang="zh-CN" altLang="en-US" sz="3600" dirty="0" smtClean="0"/>
              <a:t>条件</a:t>
            </a:r>
            <a:endParaRPr lang="zh-CN" altLang="en-US" sz="3600" dirty="0"/>
          </a:p>
        </p:txBody>
      </p:sp>
      <p:sp>
        <p:nvSpPr>
          <p:cNvPr id="3" name="矩形 2"/>
          <p:cNvSpPr/>
          <p:nvPr/>
        </p:nvSpPr>
        <p:spPr>
          <a:xfrm>
            <a:off x="467544" y="1412776"/>
            <a:ext cx="8496944" cy="4339650"/>
          </a:xfrm>
          <a:prstGeom prst="rect">
            <a:avLst/>
          </a:prstGeom>
        </p:spPr>
        <p:txBody>
          <a:bodyPr wrap="square">
            <a:spAutoFit/>
          </a:bodyPr>
          <a:lstStyle/>
          <a:p>
            <a:pPr>
              <a:lnSpc>
                <a:spcPct val="150000"/>
              </a:lnSpc>
            </a:pPr>
            <a:r>
              <a:rPr lang="en-US" altLang="zh-CN" sz="2000" kern="100" dirty="0" smtClean="0">
                <a:cs typeface="Times New Roman" panose="02020603050405020304" pitchFamily="18" charset="0"/>
              </a:rPr>
              <a:t>1</a:t>
            </a:r>
            <a:r>
              <a:rPr lang="zh-CN" altLang="en-US" sz="2000" kern="100" dirty="0" smtClean="0">
                <a:cs typeface="Times New Roman" panose="02020603050405020304" pitchFamily="18" charset="0"/>
              </a:rPr>
              <a:t>、标本来源及患者临床资料保障</a:t>
            </a:r>
            <a:endParaRPr lang="en-US" altLang="zh-CN" sz="2000" kern="100" dirty="0" smtClean="0">
              <a:cs typeface="Times New Roman" panose="02020603050405020304" pitchFamily="18" charset="0"/>
            </a:endParaRPr>
          </a:p>
          <a:p>
            <a:pPr>
              <a:lnSpc>
                <a:spcPct val="150000"/>
              </a:lnSpc>
            </a:pPr>
            <a:r>
              <a:rPr lang="en-US" altLang="zh-CN" sz="2000" kern="100" dirty="0" smtClean="0">
                <a:cs typeface="Times New Roman" panose="02020603050405020304" pitchFamily="18" charset="0"/>
              </a:rPr>
              <a:t>       </a:t>
            </a:r>
            <a:r>
              <a:rPr lang="zh-CN" altLang="zh-CN" sz="2000" kern="100" dirty="0" smtClean="0">
                <a:cs typeface="Times New Roman" panose="02020603050405020304" pitchFamily="18" charset="0"/>
              </a:rPr>
              <a:t>大连医科大学附属第二医院</a:t>
            </a:r>
            <a:r>
              <a:rPr lang="zh-CN" altLang="zh-CN" sz="2000" kern="100" dirty="0">
                <a:cs typeface="Times New Roman" panose="02020603050405020304" pitchFamily="18" charset="0"/>
              </a:rPr>
              <a:t>是省级三甲医院，肿瘤科是国家重点专科</a:t>
            </a:r>
            <a:r>
              <a:rPr lang="zh-CN" altLang="zh-CN" sz="2000" kern="100" dirty="0" smtClean="0">
                <a:cs typeface="Times New Roman" panose="02020603050405020304" pitchFamily="18" charset="0"/>
              </a:rPr>
              <a:t>。目前</a:t>
            </a:r>
            <a:r>
              <a:rPr lang="zh-CN" altLang="zh-CN" sz="2000" kern="100" dirty="0">
                <a:cs typeface="Times New Roman" panose="02020603050405020304" pitchFamily="18" charset="0"/>
              </a:rPr>
              <a:t>中心拥有固定床位</a:t>
            </a:r>
            <a:r>
              <a:rPr lang="en-US" altLang="zh-CN" sz="2000" kern="100" dirty="0">
                <a:cs typeface="Times New Roman" panose="02020603050405020304" pitchFamily="18" charset="0"/>
              </a:rPr>
              <a:t>200</a:t>
            </a:r>
            <a:r>
              <a:rPr lang="zh-CN" altLang="zh-CN" sz="2000" kern="100" dirty="0">
                <a:cs typeface="Times New Roman" panose="02020603050405020304" pitchFamily="18" charset="0"/>
              </a:rPr>
              <a:t>余张</a:t>
            </a:r>
            <a:r>
              <a:rPr lang="en-US" altLang="zh-CN" sz="2000" kern="100" dirty="0">
                <a:cs typeface="Times New Roman" panose="02020603050405020304" pitchFamily="18" charset="0"/>
              </a:rPr>
              <a:t>,</a:t>
            </a:r>
            <a:r>
              <a:rPr lang="zh-CN" altLang="zh-CN" sz="2000" kern="100" dirty="0">
                <a:cs typeface="Times New Roman" panose="02020603050405020304" pitchFamily="18" charset="0"/>
              </a:rPr>
              <a:t>每年收治肺癌患者近</a:t>
            </a:r>
            <a:r>
              <a:rPr lang="en-US" altLang="zh-CN" sz="2000" kern="100" dirty="0">
                <a:cs typeface="Times New Roman" panose="02020603050405020304" pitchFamily="18" charset="0"/>
              </a:rPr>
              <a:t>1000</a:t>
            </a:r>
            <a:r>
              <a:rPr lang="zh-CN" altLang="zh-CN" sz="2000" kern="100" dirty="0">
                <a:cs typeface="Times New Roman" panose="02020603050405020304" pitchFamily="18" charset="0"/>
              </a:rPr>
              <a:t>例</a:t>
            </a:r>
            <a:r>
              <a:rPr lang="en-US" altLang="zh-CN" sz="2000" kern="100" dirty="0">
                <a:cs typeface="Times New Roman" panose="02020603050405020304" pitchFamily="18" charset="0"/>
              </a:rPr>
              <a:t>,</a:t>
            </a:r>
            <a:r>
              <a:rPr lang="zh-CN" altLang="zh-CN" sz="2000" kern="100" dirty="0">
                <a:cs typeface="Times New Roman" panose="02020603050405020304" pitchFamily="18" charset="0"/>
              </a:rPr>
              <a:t>十余年来已形成了完善的肿瘤患者随访</a:t>
            </a:r>
            <a:r>
              <a:rPr lang="zh-CN" altLang="zh-CN" sz="2000" kern="100" dirty="0" smtClean="0">
                <a:cs typeface="Times New Roman" panose="02020603050405020304" pitchFamily="18" charset="0"/>
              </a:rPr>
              <a:t>体制</a:t>
            </a:r>
            <a:r>
              <a:rPr lang="zh-CN" altLang="en-US" sz="2000" kern="100" dirty="0" smtClean="0">
                <a:cs typeface="Times New Roman" panose="02020603050405020304" pitchFamily="18" charset="0"/>
              </a:rPr>
              <a:t>，具有完善的肺癌数据库及标本库</a:t>
            </a:r>
            <a:r>
              <a:rPr lang="zh-CN" altLang="zh-CN" sz="2000" kern="100" dirty="0" smtClean="0">
                <a:cs typeface="Times New Roman" panose="02020603050405020304" pitchFamily="18" charset="0"/>
              </a:rPr>
              <a:t>。</a:t>
            </a:r>
            <a:endParaRPr lang="en-US" altLang="zh-CN" sz="2000" kern="100" dirty="0" smtClean="0">
              <a:cs typeface="Times New Roman" panose="02020603050405020304" pitchFamily="18" charset="0"/>
            </a:endParaRPr>
          </a:p>
          <a:p>
            <a:pPr>
              <a:lnSpc>
                <a:spcPct val="150000"/>
              </a:lnSpc>
            </a:pPr>
            <a:r>
              <a:rPr lang="en-US" altLang="zh-CN" sz="2000" kern="100" dirty="0" smtClean="0">
                <a:cs typeface="Times New Roman" panose="02020603050405020304" pitchFamily="18" charset="0"/>
              </a:rPr>
              <a:t>2</a:t>
            </a:r>
            <a:r>
              <a:rPr lang="zh-CN" altLang="en-US" sz="2000" kern="100" dirty="0" smtClean="0">
                <a:cs typeface="Times New Roman" panose="02020603050405020304" pitchFamily="18" charset="0"/>
              </a:rPr>
              <a:t>、实验室条件</a:t>
            </a:r>
            <a:endParaRPr lang="en-US" altLang="zh-CN" sz="2000" kern="100" dirty="0" smtClean="0">
              <a:cs typeface="Times New Roman" panose="02020603050405020304" pitchFamily="18" charset="0"/>
            </a:endParaRPr>
          </a:p>
          <a:p>
            <a:pPr>
              <a:lnSpc>
                <a:spcPct val="150000"/>
              </a:lnSpc>
            </a:pPr>
            <a:r>
              <a:rPr lang="en-US" altLang="zh-CN" sz="2000" kern="100" dirty="0" smtClean="0">
                <a:cs typeface="Times New Roman" panose="02020603050405020304" pitchFamily="18" charset="0"/>
              </a:rPr>
              <a:t>       </a:t>
            </a:r>
            <a:r>
              <a:rPr lang="zh-CN" altLang="zh-CN" sz="2000" kern="100" dirty="0" smtClean="0">
                <a:cs typeface="Times New Roman" panose="02020603050405020304" pitchFamily="18" charset="0"/>
              </a:rPr>
              <a:t>我们与</a:t>
            </a:r>
            <a:r>
              <a:rPr lang="zh-CN" altLang="zh-CN" sz="2000" kern="100" dirty="0">
                <a:cs typeface="Times New Roman" panose="02020603050405020304" pitchFamily="18" charset="0"/>
              </a:rPr>
              <a:t>大连医科大学肿瘤干细胞</a:t>
            </a:r>
            <a:r>
              <a:rPr lang="zh-CN" altLang="zh-CN" sz="2000" kern="100" dirty="0" smtClean="0">
                <a:cs typeface="Times New Roman" panose="02020603050405020304" pitchFamily="18" charset="0"/>
              </a:rPr>
              <a:t>研究院</a:t>
            </a:r>
            <a:r>
              <a:rPr lang="zh-CN" altLang="en-US" sz="2000" kern="100" dirty="0">
                <a:cs typeface="Times New Roman" panose="02020603050405020304" pitchFamily="18" charset="0"/>
              </a:rPr>
              <a:t>李志</a:t>
            </a:r>
            <a:r>
              <a:rPr lang="zh-CN" altLang="en-US" sz="2000" kern="100" dirty="0" smtClean="0">
                <a:cs typeface="Times New Roman" panose="02020603050405020304" pitchFamily="18" charset="0"/>
              </a:rPr>
              <a:t>广课题组合作</a:t>
            </a:r>
            <a:r>
              <a:rPr lang="zh-CN" altLang="zh-CN" sz="2000" kern="100" dirty="0" smtClean="0">
                <a:cs typeface="Times New Roman" panose="02020603050405020304" pitchFamily="18" charset="0"/>
              </a:rPr>
              <a:t>，</a:t>
            </a:r>
            <a:r>
              <a:rPr lang="zh-CN" altLang="en-US" sz="2000" kern="100" dirty="0" smtClean="0">
                <a:cs typeface="Times New Roman" panose="02020603050405020304" pitchFamily="18" charset="0"/>
              </a:rPr>
              <a:t>其</a:t>
            </a:r>
            <a:r>
              <a:rPr lang="zh-CN" altLang="zh-CN" sz="2000" dirty="0" smtClean="0">
                <a:cs typeface="宋体" panose="02010600030101010101" pitchFamily="2" charset="-122"/>
              </a:rPr>
              <a:t>实验室</a:t>
            </a:r>
            <a:r>
              <a:rPr lang="zh-CN" altLang="en-US" sz="2000" dirty="0" smtClean="0">
                <a:cs typeface="宋体" panose="02010600030101010101" pitchFamily="2" charset="-122"/>
              </a:rPr>
              <a:t>具有</a:t>
            </a:r>
            <a:r>
              <a:rPr lang="en-US" altLang="zh-CN" sz="2000" dirty="0" err="1" smtClean="0">
                <a:cs typeface="宋体" panose="02010600030101010101" pitchFamily="2" charset="-122"/>
              </a:rPr>
              <a:t>Miseq</a:t>
            </a:r>
            <a:r>
              <a:rPr lang="zh-CN" altLang="zh-CN" sz="2000" dirty="0">
                <a:cs typeface="宋体" panose="02010600030101010101" pitchFamily="2" charset="-122"/>
              </a:rPr>
              <a:t>高通量测序及分析平台</a:t>
            </a:r>
            <a:r>
              <a:rPr lang="zh-CN" altLang="zh-CN" sz="2000" dirty="0" smtClean="0">
                <a:cs typeface="宋体" panose="02010600030101010101" pitchFamily="2" charset="-122"/>
              </a:rPr>
              <a:t>。配备</a:t>
            </a:r>
            <a:r>
              <a:rPr lang="zh-CN" altLang="zh-CN" sz="2000" dirty="0">
                <a:cs typeface="宋体" panose="02010600030101010101" pitchFamily="2" charset="-122"/>
              </a:rPr>
              <a:t>了</a:t>
            </a:r>
            <a:r>
              <a:rPr lang="en-US" altLang="zh-CN" sz="2000" dirty="0">
                <a:cs typeface="宋体" panose="02010600030101010101" pitchFamily="2" charset="-122"/>
              </a:rPr>
              <a:t>Agilent 2100</a:t>
            </a:r>
            <a:r>
              <a:rPr lang="zh-CN" altLang="zh-CN" sz="2000" dirty="0">
                <a:cs typeface="宋体" panose="02010600030101010101" pitchFamily="2" charset="-122"/>
              </a:rPr>
              <a:t>生物分析仪及</a:t>
            </a:r>
            <a:r>
              <a:rPr lang="en-US" altLang="zh-CN" sz="2000" dirty="0" err="1">
                <a:cs typeface="宋体" panose="02010600030101010101" pitchFamily="2" charset="-122"/>
              </a:rPr>
              <a:t>StepOnePlus</a:t>
            </a:r>
            <a:r>
              <a:rPr lang="zh-CN" altLang="zh-CN" sz="2000" dirty="0">
                <a:cs typeface="宋体" panose="02010600030101010101" pitchFamily="2" charset="-122"/>
              </a:rPr>
              <a:t>实时荧光定量</a:t>
            </a:r>
            <a:r>
              <a:rPr lang="en-US" altLang="zh-CN" sz="2000" dirty="0">
                <a:cs typeface="宋体" panose="02010600030101010101" pitchFamily="2" charset="-122"/>
              </a:rPr>
              <a:t>PCR</a:t>
            </a:r>
            <a:r>
              <a:rPr lang="zh-CN" altLang="zh-CN" sz="2000" dirty="0">
                <a:cs typeface="宋体" panose="02010600030101010101" pitchFamily="2" charset="-122"/>
              </a:rPr>
              <a:t>系统，分别用于文库的精确定性及定量</a:t>
            </a:r>
            <a:r>
              <a:rPr lang="zh-CN" altLang="zh-CN" sz="2000" dirty="0" smtClean="0">
                <a:cs typeface="宋体" panose="02010600030101010101" pitchFamily="2" charset="-122"/>
              </a:rPr>
              <a:t>。</a:t>
            </a:r>
            <a:endParaRPr lang="en-US" altLang="zh-CN" sz="2000" dirty="0" smtClean="0">
              <a:cs typeface="宋体" panose="02010600030101010101" pitchFamily="2" charset="-122"/>
            </a:endParaRPr>
          </a:p>
          <a:p>
            <a:pPr algn="ctr">
              <a:lnSpc>
                <a:spcPct val="150000"/>
              </a:lnSpc>
            </a:pPr>
            <a:r>
              <a:rPr lang="zh-CN" altLang="zh-CN" sz="2400" b="1" dirty="0" smtClean="0">
                <a:cs typeface="宋体" panose="02010600030101010101" pitchFamily="2" charset="-122"/>
              </a:rPr>
              <a:t>以上均为本研究的完成提供了良好的工作条件。</a:t>
            </a:r>
            <a:endParaRPr lang="zh-CN" altLang="en-US" sz="2400" b="1" dirty="0"/>
          </a:p>
        </p:txBody>
      </p:sp>
    </p:spTree>
    <p:extLst>
      <p:ext uri="{BB962C8B-B14F-4D97-AF65-F5344CB8AC3E}">
        <p14:creationId xmlns:p14="http://schemas.microsoft.com/office/powerpoint/2010/main" xmlns="" val="109136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zh-CN" sz="3600" dirty="0"/>
              <a:t>年度研究计划</a:t>
            </a:r>
            <a:endParaRPr lang="zh-CN" altLang="en-US" sz="3600" dirty="0"/>
          </a:p>
        </p:txBody>
      </p:sp>
      <p:sp>
        <p:nvSpPr>
          <p:cNvPr id="98" name="矩形 97"/>
          <p:cNvSpPr/>
          <p:nvPr/>
        </p:nvSpPr>
        <p:spPr>
          <a:xfrm>
            <a:off x="481565" y="1340768"/>
            <a:ext cx="8424936" cy="5150897"/>
          </a:xfrm>
          <a:prstGeom prst="rect">
            <a:avLst/>
          </a:prstGeom>
        </p:spPr>
        <p:txBody>
          <a:bodyPr wrap="square">
            <a:spAutoFit/>
          </a:bodyPr>
          <a:lstStyle/>
          <a:p>
            <a:pPr algn="just">
              <a:lnSpc>
                <a:spcPct val="200000"/>
              </a:lnSpc>
              <a:spcAft>
                <a:spcPts val="0"/>
              </a:spcAft>
            </a:pPr>
            <a:r>
              <a:rPr lang="en-US" altLang="zh-CN" sz="2400" dirty="0" smtClean="0">
                <a:latin typeface="+mn-ea"/>
              </a:rPr>
              <a:t>2015</a:t>
            </a:r>
            <a:r>
              <a:rPr lang="zh-CN" altLang="zh-CN" sz="2400" dirty="0">
                <a:latin typeface="+mn-ea"/>
              </a:rPr>
              <a:t>年</a:t>
            </a:r>
            <a:r>
              <a:rPr lang="en-US" altLang="zh-CN" sz="2400" dirty="0">
                <a:latin typeface="+mn-ea"/>
              </a:rPr>
              <a:t>11</a:t>
            </a:r>
            <a:r>
              <a:rPr lang="zh-CN" altLang="zh-CN" sz="2400" dirty="0">
                <a:latin typeface="+mn-ea"/>
              </a:rPr>
              <a:t>月</a:t>
            </a:r>
            <a:r>
              <a:rPr lang="en-US" altLang="zh-CN" sz="2400" dirty="0">
                <a:latin typeface="+mn-ea"/>
              </a:rPr>
              <a:t>-2015</a:t>
            </a:r>
            <a:r>
              <a:rPr lang="zh-CN" altLang="zh-CN" sz="2400" dirty="0">
                <a:latin typeface="+mn-ea"/>
              </a:rPr>
              <a:t>年</a:t>
            </a:r>
            <a:r>
              <a:rPr lang="en-US" altLang="zh-CN" sz="2400" dirty="0">
                <a:latin typeface="+mn-ea"/>
              </a:rPr>
              <a:t>12</a:t>
            </a:r>
            <a:r>
              <a:rPr lang="zh-CN" altLang="zh-CN" sz="2400" dirty="0" smtClean="0">
                <a:latin typeface="+mn-ea"/>
              </a:rPr>
              <a:t>月</a:t>
            </a:r>
            <a:r>
              <a:rPr lang="en-US" altLang="zh-CN" sz="2400" dirty="0" smtClean="0">
                <a:latin typeface="+mn-ea"/>
              </a:rPr>
              <a:t>      </a:t>
            </a:r>
            <a:r>
              <a:rPr lang="zh-CN" altLang="zh-CN" sz="2400" dirty="0" smtClean="0">
                <a:latin typeface="+mn-ea"/>
              </a:rPr>
              <a:t>入</a:t>
            </a:r>
            <a:r>
              <a:rPr lang="zh-CN" altLang="zh-CN" sz="2400" dirty="0">
                <a:latin typeface="+mn-ea"/>
              </a:rPr>
              <a:t>组</a:t>
            </a:r>
            <a:r>
              <a:rPr lang="zh-CN" altLang="zh-CN" sz="2400" dirty="0" smtClean="0">
                <a:latin typeface="+mn-ea"/>
              </a:rPr>
              <a:t>患者</a:t>
            </a:r>
            <a:r>
              <a:rPr lang="zh-CN" altLang="en-US" sz="2400" dirty="0" smtClean="0">
                <a:latin typeface="+mn-ea"/>
              </a:rPr>
              <a:t>、</a:t>
            </a:r>
            <a:r>
              <a:rPr lang="zh-CN" altLang="zh-CN" sz="2400" dirty="0" smtClean="0">
                <a:latin typeface="+mn-ea"/>
              </a:rPr>
              <a:t>收集标本</a:t>
            </a:r>
            <a:endParaRPr lang="zh-CN" altLang="zh-CN" sz="2400" dirty="0">
              <a:latin typeface="+mn-ea"/>
            </a:endParaRPr>
          </a:p>
          <a:p>
            <a:pPr>
              <a:lnSpc>
                <a:spcPct val="200000"/>
              </a:lnSpc>
              <a:tabLst>
                <a:tab pos="1371600" algn="l"/>
              </a:tabLst>
            </a:pPr>
            <a:r>
              <a:rPr lang="en-US" altLang="zh-CN" sz="2400" dirty="0">
                <a:latin typeface="+mn-ea"/>
              </a:rPr>
              <a:t>2016</a:t>
            </a:r>
            <a:r>
              <a:rPr lang="zh-CN" altLang="zh-CN" sz="2400" dirty="0">
                <a:latin typeface="+mn-ea"/>
              </a:rPr>
              <a:t>年</a:t>
            </a:r>
            <a:r>
              <a:rPr lang="en-US" altLang="zh-CN" sz="2400" dirty="0">
                <a:latin typeface="+mn-ea"/>
              </a:rPr>
              <a:t>1</a:t>
            </a:r>
            <a:r>
              <a:rPr lang="zh-CN" altLang="zh-CN" sz="2400" dirty="0">
                <a:latin typeface="+mn-ea"/>
              </a:rPr>
              <a:t>月</a:t>
            </a:r>
            <a:r>
              <a:rPr lang="en-US" altLang="zh-CN" sz="2400" dirty="0">
                <a:latin typeface="+mn-ea"/>
              </a:rPr>
              <a:t>-2016</a:t>
            </a:r>
            <a:r>
              <a:rPr lang="zh-CN" altLang="zh-CN" sz="2400" dirty="0">
                <a:latin typeface="+mn-ea"/>
              </a:rPr>
              <a:t>年</a:t>
            </a:r>
            <a:r>
              <a:rPr lang="en-US" altLang="zh-CN" sz="2400" dirty="0">
                <a:latin typeface="+mn-ea"/>
              </a:rPr>
              <a:t>6</a:t>
            </a:r>
            <a:r>
              <a:rPr lang="zh-CN" altLang="zh-CN" sz="2400" dirty="0" smtClean="0">
                <a:latin typeface="+mn-ea"/>
              </a:rPr>
              <a:t>月</a:t>
            </a:r>
            <a:r>
              <a:rPr lang="en-US" altLang="zh-CN" sz="2400" dirty="0">
                <a:latin typeface="+mn-ea"/>
              </a:rPr>
              <a:t> </a:t>
            </a:r>
            <a:r>
              <a:rPr lang="en-US" altLang="zh-CN" sz="2400" dirty="0" smtClean="0">
                <a:latin typeface="+mn-ea"/>
              </a:rPr>
              <a:t>         </a:t>
            </a:r>
            <a:r>
              <a:rPr lang="zh-CN" altLang="en-US" sz="2400" dirty="0" smtClean="0">
                <a:latin typeface="+mn-ea"/>
              </a:rPr>
              <a:t>提取</a:t>
            </a:r>
            <a:r>
              <a:rPr lang="en-US" altLang="zh-CN" sz="2400" dirty="0" smtClean="0">
                <a:latin typeface="+mn-ea"/>
              </a:rPr>
              <a:t>DNA</a:t>
            </a:r>
            <a:r>
              <a:rPr lang="zh-CN" altLang="en-US" sz="2400" dirty="0" smtClean="0">
                <a:latin typeface="+mn-ea"/>
              </a:rPr>
              <a:t>、</a:t>
            </a:r>
            <a:r>
              <a:rPr lang="zh-CN" altLang="zh-CN" sz="2400" dirty="0" smtClean="0">
                <a:latin typeface="+mn-ea"/>
              </a:rPr>
              <a:t>定向</a:t>
            </a:r>
            <a:r>
              <a:rPr lang="zh-CN" altLang="zh-CN" sz="2400" dirty="0">
                <a:latin typeface="+mn-ea"/>
              </a:rPr>
              <a:t>捕获</a:t>
            </a:r>
            <a:r>
              <a:rPr lang="zh-CN" altLang="zh-CN" sz="2400" dirty="0" smtClean="0">
                <a:latin typeface="+mn-ea"/>
              </a:rPr>
              <a:t>扩增</a:t>
            </a:r>
            <a:endParaRPr lang="zh-CN" altLang="zh-CN" sz="2400" dirty="0">
              <a:latin typeface="+mn-ea"/>
            </a:endParaRPr>
          </a:p>
          <a:p>
            <a:pPr>
              <a:lnSpc>
                <a:spcPct val="200000"/>
              </a:lnSpc>
              <a:tabLst>
                <a:tab pos="1371600" algn="l"/>
              </a:tabLst>
            </a:pPr>
            <a:r>
              <a:rPr lang="en-US" altLang="zh-CN" sz="2400" dirty="0">
                <a:latin typeface="+mn-ea"/>
              </a:rPr>
              <a:t>2016</a:t>
            </a:r>
            <a:r>
              <a:rPr lang="zh-CN" altLang="zh-CN" sz="2400" dirty="0">
                <a:latin typeface="+mn-ea"/>
              </a:rPr>
              <a:t>年</a:t>
            </a:r>
            <a:r>
              <a:rPr lang="en-US" altLang="zh-CN" sz="2400" dirty="0">
                <a:latin typeface="+mn-ea"/>
              </a:rPr>
              <a:t>7</a:t>
            </a:r>
            <a:r>
              <a:rPr lang="zh-CN" altLang="zh-CN" sz="2400" dirty="0">
                <a:latin typeface="+mn-ea"/>
              </a:rPr>
              <a:t>月</a:t>
            </a:r>
            <a:r>
              <a:rPr lang="en-US" altLang="zh-CN" sz="2400" dirty="0">
                <a:latin typeface="+mn-ea"/>
              </a:rPr>
              <a:t>-2016</a:t>
            </a:r>
            <a:r>
              <a:rPr lang="zh-CN" altLang="zh-CN" sz="2400" dirty="0">
                <a:latin typeface="+mn-ea"/>
              </a:rPr>
              <a:t>年</a:t>
            </a:r>
            <a:r>
              <a:rPr lang="en-US" altLang="zh-CN" sz="2400" dirty="0">
                <a:latin typeface="+mn-ea"/>
              </a:rPr>
              <a:t>12</a:t>
            </a:r>
            <a:r>
              <a:rPr lang="zh-CN" altLang="zh-CN" sz="2400" dirty="0" smtClean="0">
                <a:latin typeface="+mn-ea"/>
              </a:rPr>
              <a:t>月</a:t>
            </a:r>
            <a:r>
              <a:rPr lang="en-US" altLang="zh-CN" sz="2400" dirty="0">
                <a:latin typeface="+mn-ea"/>
              </a:rPr>
              <a:t> </a:t>
            </a:r>
            <a:r>
              <a:rPr lang="en-US" altLang="zh-CN" sz="2400" dirty="0" smtClean="0">
                <a:latin typeface="+mn-ea"/>
              </a:rPr>
              <a:t>       </a:t>
            </a:r>
            <a:r>
              <a:rPr lang="zh-CN" altLang="en-US" sz="2400" dirty="0" smtClean="0">
                <a:latin typeface="+mn-ea"/>
              </a:rPr>
              <a:t>文库构建与测序、</a:t>
            </a:r>
            <a:endParaRPr lang="en-US" altLang="zh-CN" sz="2400" dirty="0" smtClean="0">
              <a:latin typeface="+mn-ea"/>
            </a:endParaRPr>
          </a:p>
          <a:p>
            <a:pPr>
              <a:lnSpc>
                <a:spcPct val="200000"/>
              </a:lnSpc>
              <a:tabLst>
                <a:tab pos="1371600" algn="l"/>
              </a:tabLst>
            </a:pPr>
            <a:r>
              <a:rPr lang="en-US" altLang="zh-CN" sz="2400" dirty="0">
                <a:latin typeface="+mn-ea"/>
              </a:rPr>
              <a:t> </a:t>
            </a:r>
            <a:r>
              <a:rPr lang="en-US" altLang="zh-CN" sz="2400" dirty="0" smtClean="0">
                <a:latin typeface="+mn-ea"/>
              </a:rPr>
              <a:t>                                             </a:t>
            </a:r>
            <a:r>
              <a:rPr lang="zh-CN" altLang="en-US" sz="2400" dirty="0" smtClean="0">
                <a:latin typeface="+mn-ea"/>
              </a:rPr>
              <a:t>生物信息学分析</a:t>
            </a:r>
            <a:endParaRPr lang="zh-CN" altLang="zh-CN" sz="2400" dirty="0">
              <a:latin typeface="+mn-ea"/>
            </a:endParaRPr>
          </a:p>
          <a:p>
            <a:pPr algn="just">
              <a:lnSpc>
                <a:spcPct val="200000"/>
              </a:lnSpc>
              <a:spcAft>
                <a:spcPts val="0"/>
              </a:spcAft>
            </a:pPr>
            <a:r>
              <a:rPr lang="en-US" altLang="zh-CN" sz="2400" kern="100" dirty="0">
                <a:latin typeface="+mn-ea"/>
              </a:rPr>
              <a:t>2017</a:t>
            </a:r>
            <a:r>
              <a:rPr lang="zh-CN" altLang="zh-CN" sz="2400" kern="100" dirty="0">
                <a:latin typeface="+mn-ea"/>
              </a:rPr>
              <a:t>年</a:t>
            </a:r>
            <a:r>
              <a:rPr lang="en-US" altLang="zh-CN" sz="2400" kern="100" dirty="0">
                <a:latin typeface="+mn-ea"/>
              </a:rPr>
              <a:t>1</a:t>
            </a:r>
            <a:r>
              <a:rPr lang="zh-CN" altLang="zh-CN" sz="2400" kern="100" dirty="0">
                <a:latin typeface="+mn-ea"/>
              </a:rPr>
              <a:t>月</a:t>
            </a:r>
            <a:r>
              <a:rPr lang="en-US" altLang="zh-CN" sz="2400" kern="100" dirty="0">
                <a:latin typeface="+mn-ea"/>
              </a:rPr>
              <a:t>-2017</a:t>
            </a:r>
            <a:r>
              <a:rPr lang="zh-CN" altLang="zh-CN" sz="2400" kern="100" dirty="0" smtClean="0">
                <a:latin typeface="+mn-ea"/>
              </a:rPr>
              <a:t>年</a:t>
            </a:r>
            <a:r>
              <a:rPr lang="en-US" altLang="zh-CN" sz="2400" kern="100" dirty="0">
                <a:latin typeface="+mn-ea"/>
              </a:rPr>
              <a:t>6</a:t>
            </a:r>
            <a:r>
              <a:rPr lang="zh-CN" altLang="zh-CN" sz="2400" kern="100" dirty="0" smtClean="0">
                <a:latin typeface="+mn-ea"/>
              </a:rPr>
              <a:t>月</a:t>
            </a:r>
            <a:r>
              <a:rPr lang="en-US" altLang="zh-CN" sz="2400" kern="100" dirty="0" smtClean="0">
                <a:latin typeface="+mn-ea"/>
              </a:rPr>
              <a:t>       </a:t>
            </a:r>
            <a:r>
              <a:rPr lang="zh-CN" altLang="en-US" sz="2400" kern="100" dirty="0">
                <a:latin typeface="+mn-ea"/>
              </a:rPr>
              <a:t> </a:t>
            </a:r>
            <a:r>
              <a:rPr lang="zh-CN" altLang="en-US" sz="2400" kern="100" dirty="0" smtClean="0">
                <a:latin typeface="+mn-ea"/>
              </a:rPr>
              <a:t>  实验结果分析、</a:t>
            </a:r>
            <a:endParaRPr lang="en-US" altLang="zh-CN" sz="2400" kern="100" dirty="0" smtClean="0">
              <a:latin typeface="+mn-ea"/>
            </a:endParaRPr>
          </a:p>
          <a:p>
            <a:pPr algn="just">
              <a:lnSpc>
                <a:spcPct val="200000"/>
              </a:lnSpc>
              <a:spcAft>
                <a:spcPts val="0"/>
              </a:spcAft>
            </a:pPr>
            <a:r>
              <a:rPr lang="en-US" altLang="zh-CN" sz="2400" kern="100" dirty="0">
                <a:latin typeface="+mn-ea"/>
              </a:rPr>
              <a:t> </a:t>
            </a:r>
            <a:r>
              <a:rPr lang="en-US" altLang="zh-CN" sz="2400" kern="100" dirty="0" smtClean="0">
                <a:latin typeface="+mn-ea"/>
              </a:rPr>
              <a:t>                                             </a:t>
            </a:r>
            <a:r>
              <a:rPr lang="zh-CN" altLang="en-US" sz="2400" kern="100" dirty="0" smtClean="0">
                <a:latin typeface="+mn-ea"/>
              </a:rPr>
              <a:t>开发基因诊断试剂盒</a:t>
            </a:r>
            <a:endParaRPr lang="en-US" altLang="zh-CN" sz="2400" kern="100" dirty="0" smtClean="0">
              <a:latin typeface="+mn-ea"/>
            </a:endParaRPr>
          </a:p>
          <a:p>
            <a:pPr algn="just">
              <a:lnSpc>
                <a:spcPct val="200000"/>
              </a:lnSpc>
              <a:spcAft>
                <a:spcPts val="0"/>
              </a:spcAft>
            </a:pPr>
            <a:r>
              <a:rPr lang="en-US" altLang="zh-CN" sz="2400" kern="100" dirty="0">
                <a:latin typeface="+mn-ea"/>
              </a:rPr>
              <a:t>2017</a:t>
            </a:r>
            <a:r>
              <a:rPr lang="zh-CN" altLang="zh-CN" sz="2400" kern="100" dirty="0" smtClean="0">
                <a:latin typeface="+mn-ea"/>
              </a:rPr>
              <a:t>年</a:t>
            </a:r>
            <a:r>
              <a:rPr lang="en-US" altLang="zh-CN" sz="2400" kern="100" dirty="0" smtClean="0">
                <a:latin typeface="+mn-ea"/>
              </a:rPr>
              <a:t>7</a:t>
            </a:r>
            <a:r>
              <a:rPr lang="zh-CN" altLang="zh-CN" sz="2400" kern="100" dirty="0" smtClean="0">
                <a:latin typeface="+mn-ea"/>
              </a:rPr>
              <a:t>月</a:t>
            </a:r>
            <a:r>
              <a:rPr lang="en-US" altLang="zh-CN" sz="2400" kern="100" dirty="0">
                <a:latin typeface="+mn-ea"/>
              </a:rPr>
              <a:t>-2017</a:t>
            </a:r>
            <a:r>
              <a:rPr lang="zh-CN" altLang="zh-CN" sz="2400" kern="100" dirty="0" smtClean="0">
                <a:latin typeface="+mn-ea"/>
              </a:rPr>
              <a:t>年</a:t>
            </a:r>
            <a:r>
              <a:rPr lang="en-US" altLang="zh-CN" sz="2400" kern="100" dirty="0" smtClean="0">
                <a:latin typeface="+mn-ea"/>
              </a:rPr>
              <a:t>12</a:t>
            </a:r>
            <a:r>
              <a:rPr lang="zh-CN" altLang="zh-CN" sz="2400" kern="100" dirty="0" smtClean="0">
                <a:latin typeface="+mn-ea"/>
              </a:rPr>
              <a:t>月</a:t>
            </a:r>
            <a:r>
              <a:rPr lang="zh-CN" altLang="en-US" sz="2400" kern="100" dirty="0">
                <a:latin typeface="+mn-ea"/>
              </a:rPr>
              <a:t> </a:t>
            </a:r>
            <a:r>
              <a:rPr lang="zh-CN" altLang="en-US" sz="2400" kern="100" dirty="0" smtClean="0">
                <a:latin typeface="+mn-ea"/>
              </a:rPr>
              <a:t>       成果总结，论文发表</a:t>
            </a:r>
            <a:endParaRPr lang="zh-CN" altLang="zh-CN" sz="2400" kern="100" dirty="0">
              <a:latin typeface="+mn-ea"/>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858147" y="116632"/>
            <a:ext cx="7077075" cy="563563"/>
          </a:xfrm>
        </p:spPr>
        <p:txBody>
          <a:bodyPr/>
          <a:lstStyle/>
          <a:p>
            <a:r>
              <a:rPr lang="zh-CN" altLang="zh-CN" sz="3600" dirty="0"/>
              <a:t>考核指标</a:t>
            </a:r>
            <a:endParaRPr lang="zh-CN" altLang="en-US" sz="3600" dirty="0"/>
          </a:p>
        </p:txBody>
      </p:sp>
      <p:sp>
        <p:nvSpPr>
          <p:cNvPr id="24" name="矩形 23"/>
          <p:cNvSpPr/>
          <p:nvPr/>
        </p:nvSpPr>
        <p:spPr>
          <a:xfrm>
            <a:off x="467544" y="1225689"/>
            <a:ext cx="8186286" cy="5632311"/>
          </a:xfrm>
          <a:prstGeom prst="rect">
            <a:avLst/>
          </a:prstGeom>
        </p:spPr>
        <p:txBody>
          <a:bodyPr wrap="square">
            <a:spAutoFit/>
          </a:bodyPr>
          <a:lstStyle/>
          <a:p>
            <a:pPr>
              <a:lnSpc>
                <a:spcPct val="150000"/>
              </a:lnSpc>
            </a:pPr>
            <a:r>
              <a:rPr lang="zh-CN" altLang="en-US" sz="2400" dirty="0"/>
              <a:t>（</a:t>
            </a:r>
            <a:r>
              <a:rPr lang="en-US" altLang="zh-CN" sz="2400" dirty="0"/>
              <a:t>1</a:t>
            </a:r>
            <a:r>
              <a:rPr lang="zh-CN" altLang="en-US" sz="2400" dirty="0" smtClean="0"/>
              <a:t>）发现对</a:t>
            </a:r>
            <a:r>
              <a:rPr lang="zh-CN" altLang="en-US" sz="2400" dirty="0"/>
              <a:t>肺癌精准治疗有指导意义的</a:t>
            </a:r>
            <a:r>
              <a:rPr lang="zh-CN" altLang="en-US" sz="2400" dirty="0" smtClean="0"/>
              <a:t>基因突变，指导临床靶向用药；</a:t>
            </a:r>
            <a:endParaRPr lang="en-US" altLang="zh-CN" sz="2400" dirty="0" smtClean="0"/>
          </a:p>
          <a:p>
            <a:pPr>
              <a:lnSpc>
                <a:spcPct val="150000"/>
              </a:lnSpc>
            </a:pPr>
            <a:r>
              <a:rPr lang="zh-CN" altLang="en-US" sz="2400" dirty="0" smtClean="0"/>
              <a:t>（</a:t>
            </a:r>
            <a:r>
              <a:rPr lang="en-US" altLang="zh-CN" sz="2400" dirty="0"/>
              <a:t>2</a:t>
            </a:r>
            <a:r>
              <a:rPr lang="zh-CN" altLang="en-US" sz="2400" dirty="0"/>
              <a:t>）开发针对不同肿瘤的定向捕获扩增测序试剂盒</a:t>
            </a:r>
            <a:r>
              <a:rPr lang="en-US" altLang="zh-CN" sz="2400" dirty="0"/>
              <a:t>2-3</a:t>
            </a:r>
            <a:r>
              <a:rPr lang="zh-CN" altLang="en-US" sz="2400" dirty="0"/>
              <a:t>个，预计比同类产品测序深度高一倍，同时配套盒高通量肿瘤检测分析软件</a:t>
            </a:r>
            <a:r>
              <a:rPr lang="en-US" altLang="zh-CN" sz="2400" dirty="0"/>
              <a:t>1</a:t>
            </a:r>
            <a:r>
              <a:rPr lang="zh-CN" altLang="en-US" sz="2400" dirty="0"/>
              <a:t>套，配套定向捕获扩增测序试剂，测序完成后一小时内完成数据分析，以图文报表给出检测结果；</a:t>
            </a:r>
          </a:p>
          <a:p>
            <a:pPr>
              <a:lnSpc>
                <a:spcPct val="150000"/>
              </a:lnSpc>
            </a:pPr>
            <a:r>
              <a:rPr lang="zh-CN" altLang="en-US" sz="2400" dirty="0" smtClean="0"/>
              <a:t>（</a:t>
            </a:r>
            <a:r>
              <a:rPr lang="en-US" altLang="zh-CN" sz="2400" dirty="0"/>
              <a:t>3</a:t>
            </a:r>
            <a:r>
              <a:rPr lang="zh-CN" altLang="en-US" sz="2400" dirty="0"/>
              <a:t>）专利，申请定向捕获扩增测序试剂盒及配套高通量肿瘤检测分析软件国际发明专利；</a:t>
            </a:r>
          </a:p>
          <a:p>
            <a:pPr>
              <a:lnSpc>
                <a:spcPct val="150000"/>
              </a:lnSpc>
            </a:pPr>
            <a:r>
              <a:rPr lang="zh-CN" altLang="en-US" sz="2400" dirty="0" smtClean="0"/>
              <a:t>（</a:t>
            </a:r>
            <a:r>
              <a:rPr lang="en-US" altLang="zh-CN" sz="2400" dirty="0"/>
              <a:t>4</a:t>
            </a:r>
            <a:r>
              <a:rPr lang="zh-CN" altLang="en-US" sz="2400" dirty="0"/>
              <a:t>）论文论著：发表</a:t>
            </a:r>
            <a:r>
              <a:rPr lang="en-US" altLang="zh-CN" sz="2400" dirty="0"/>
              <a:t>SCI</a:t>
            </a:r>
            <a:r>
              <a:rPr lang="zh-CN" altLang="en-US" sz="2400" dirty="0"/>
              <a:t>收录论文</a:t>
            </a:r>
            <a:r>
              <a:rPr lang="en-US" altLang="zh-CN" sz="2400" dirty="0"/>
              <a:t>2</a:t>
            </a:r>
            <a:r>
              <a:rPr lang="zh-CN" altLang="en-US" sz="2400" dirty="0"/>
              <a:t>～</a:t>
            </a:r>
            <a:r>
              <a:rPr lang="en-US" altLang="zh-CN" sz="2400" dirty="0"/>
              <a:t>3</a:t>
            </a:r>
            <a:r>
              <a:rPr lang="zh-CN" altLang="en-US" sz="2400" dirty="0"/>
              <a:t>篇，在国家级核心期刊发表文章</a:t>
            </a:r>
            <a:r>
              <a:rPr lang="en-US" altLang="zh-CN" sz="2400" dirty="0"/>
              <a:t>2</a:t>
            </a:r>
            <a:r>
              <a:rPr lang="zh-CN" altLang="en-US" sz="2400" dirty="0"/>
              <a:t>～</a:t>
            </a:r>
            <a:r>
              <a:rPr lang="en-US" altLang="zh-CN" sz="2400" dirty="0"/>
              <a:t>3</a:t>
            </a:r>
            <a:r>
              <a:rPr lang="zh-CN" altLang="en-US" sz="2400" dirty="0"/>
              <a:t>篇，出版相关论著</a:t>
            </a:r>
            <a:r>
              <a:rPr lang="en-US" altLang="zh-CN" sz="2400" dirty="0"/>
              <a:t>1</a:t>
            </a:r>
            <a:r>
              <a:rPr lang="zh-CN" altLang="en-US" sz="2400" dirty="0"/>
              <a:t>部。</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5"/>
          <p:cNvSpPr>
            <a:spLocks noGrp="1" noChangeArrowheads="1"/>
          </p:cNvSpPr>
          <p:nvPr>
            <p:ph type="title"/>
          </p:nvPr>
        </p:nvSpPr>
        <p:spPr/>
        <p:txBody>
          <a:bodyPr/>
          <a:lstStyle/>
          <a:p>
            <a:r>
              <a:rPr lang="zh-CN" altLang="zh-CN" sz="3600" dirty="0">
                <a:latin typeface="Calibri" panose="020F0502020204030204" pitchFamily="34" charset="0"/>
                <a:cs typeface="Times New Roman" panose="02020603050405020304" pitchFamily="18" charset="0"/>
              </a:rPr>
              <a:t>项目研究的</a:t>
            </a:r>
            <a:r>
              <a:rPr lang="zh-CN" altLang="zh-CN" sz="3600" dirty="0" smtClean="0">
                <a:latin typeface="Calibri" panose="020F0502020204030204" pitchFamily="34" charset="0"/>
                <a:cs typeface="Times New Roman" panose="02020603050405020304" pitchFamily="18" charset="0"/>
              </a:rPr>
              <a:t>创新性</a:t>
            </a:r>
            <a:endParaRPr lang="en-US" altLang="zh-CN" sz="3600" dirty="0">
              <a:ea typeface="宋体" pitchFamily="2" charset="-122"/>
            </a:endParaRPr>
          </a:p>
        </p:txBody>
      </p:sp>
      <p:sp>
        <p:nvSpPr>
          <p:cNvPr id="42" name="矩形 41"/>
          <p:cNvSpPr/>
          <p:nvPr/>
        </p:nvSpPr>
        <p:spPr>
          <a:xfrm>
            <a:off x="302998" y="1189839"/>
            <a:ext cx="8244236" cy="5078313"/>
          </a:xfrm>
          <a:prstGeom prst="rect">
            <a:avLst/>
          </a:prstGeom>
        </p:spPr>
        <p:txBody>
          <a:bodyPr wrap="square">
            <a:spAutoFit/>
          </a:bodyPr>
          <a:lstStyle/>
          <a:p>
            <a:pPr indent="304800" algn="just">
              <a:lnSpc>
                <a:spcPct val="150000"/>
              </a:lnSpc>
            </a:pPr>
            <a:r>
              <a:rPr lang="en-US" altLang="zh-CN" sz="2400" kern="100" dirty="0" smtClean="0">
                <a:cs typeface="Times New Roman" panose="02020603050405020304" pitchFamily="18" charset="0"/>
              </a:rPr>
              <a:t>1</a:t>
            </a:r>
            <a:r>
              <a:rPr lang="zh-CN" altLang="en-US" sz="2400" kern="100" dirty="0" smtClean="0">
                <a:cs typeface="Times New Roman" panose="02020603050405020304" pitchFamily="18" charset="0"/>
              </a:rPr>
              <a:t>、</a:t>
            </a:r>
            <a:r>
              <a:rPr lang="zh-CN" altLang="zh-CN" sz="2400" kern="100" dirty="0" smtClean="0">
                <a:cs typeface="Times New Roman" panose="02020603050405020304" pitchFamily="18" charset="0"/>
              </a:rPr>
              <a:t>实验设计创新</a:t>
            </a:r>
            <a:r>
              <a:rPr lang="zh-CN" altLang="en-US" sz="2400" kern="100" dirty="0">
                <a:cs typeface="Times New Roman" panose="02020603050405020304" pitchFamily="18" charset="0"/>
              </a:rPr>
              <a:t>性</a:t>
            </a:r>
            <a:r>
              <a:rPr lang="zh-CN" altLang="zh-CN" sz="2400" kern="100" dirty="0" smtClean="0">
                <a:cs typeface="Times New Roman" panose="02020603050405020304" pitchFamily="18" charset="0"/>
              </a:rPr>
              <a:t>：</a:t>
            </a:r>
            <a:endParaRPr lang="zh-CN" altLang="en-US" sz="2400" dirty="0" smtClean="0"/>
          </a:p>
          <a:p>
            <a:pPr indent="304800" algn="just">
              <a:lnSpc>
                <a:spcPct val="150000"/>
              </a:lnSpc>
              <a:spcAft>
                <a:spcPts val="0"/>
              </a:spcAft>
            </a:pPr>
            <a:r>
              <a:rPr lang="zh-CN" altLang="zh-CN" sz="2400" kern="100" dirty="0" smtClean="0">
                <a:latin typeface="Times New Roman" panose="02020603050405020304" pitchFamily="18" charset="0"/>
              </a:rPr>
              <a:t>（</a:t>
            </a:r>
            <a:r>
              <a:rPr lang="en-US" altLang="zh-CN" sz="2400" kern="100" dirty="0">
                <a:latin typeface="Times New Roman" panose="02020603050405020304" pitchFamily="18" charset="0"/>
              </a:rPr>
              <a:t>1</a:t>
            </a:r>
            <a:r>
              <a:rPr lang="zh-CN" altLang="zh-CN" sz="2400" kern="100" dirty="0" smtClean="0">
                <a:latin typeface="Times New Roman" panose="02020603050405020304" pitchFamily="18" charset="0"/>
              </a:rPr>
              <a:t>）从</a:t>
            </a:r>
            <a:r>
              <a:rPr lang="zh-CN" altLang="zh-CN" sz="2400" kern="100" dirty="0">
                <a:latin typeface="Times New Roman" panose="02020603050405020304" pitchFamily="18" charset="0"/>
              </a:rPr>
              <a:t>肺癌精准治疗的临床问题出发</a:t>
            </a:r>
            <a:r>
              <a:rPr lang="zh-CN" altLang="zh-CN" sz="2400" kern="100" dirty="0" smtClean="0">
                <a:latin typeface="Times New Roman" panose="02020603050405020304" pitchFamily="18" charset="0"/>
              </a:rPr>
              <a:t>，</a:t>
            </a:r>
            <a:r>
              <a:rPr lang="zh-CN" altLang="en-US" sz="2400" kern="100" dirty="0" smtClean="0">
                <a:latin typeface="Times New Roman" panose="02020603050405020304" pitchFamily="18" charset="0"/>
              </a:rPr>
              <a:t>借助高通量的</a:t>
            </a:r>
            <a:r>
              <a:rPr lang="zh-CN" altLang="zh-CN" sz="2400" kern="100" dirty="0" smtClean="0">
                <a:latin typeface="Times New Roman" panose="02020603050405020304" pitchFamily="18" charset="0"/>
              </a:rPr>
              <a:t>二</a:t>
            </a:r>
            <a:r>
              <a:rPr lang="zh-CN" altLang="zh-CN" sz="2400" kern="100" dirty="0">
                <a:latin typeface="Times New Roman" panose="02020603050405020304" pitchFamily="18" charset="0"/>
              </a:rPr>
              <a:t>代测序技术，寻找能够预测分子靶向药物治疗</a:t>
            </a:r>
            <a:r>
              <a:rPr lang="zh-CN" altLang="zh-CN" sz="2400" kern="100" dirty="0" smtClean="0">
                <a:latin typeface="Times New Roman" panose="02020603050405020304" pitchFamily="18" charset="0"/>
              </a:rPr>
              <a:t>疗效的</a:t>
            </a:r>
            <a:r>
              <a:rPr lang="zh-CN" altLang="zh-CN" sz="2400" kern="100" dirty="0">
                <a:latin typeface="Times New Roman" panose="02020603050405020304" pitchFamily="18" charset="0"/>
              </a:rPr>
              <a:t>基因突变，体现了从临床问题到基础研究的</a:t>
            </a:r>
            <a:r>
              <a:rPr lang="zh-CN" altLang="zh-CN" sz="2400" kern="100" dirty="0" smtClean="0">
                <a:latin typeface="Times New Roman" panose="02020603050405020304" pitchFamily="18" charset="0"/>
              </a:rPr>
              <a:t>转化</a:t>
            </a:r>
            <a:r>
              <a:rPr lang="zh-CN" altLang="en-US" sz="2400" kern="100" dirty="0" smtClean="0">
                <a:latin typeface="Times New Roman" panose="02020603050405020304" pitchFamily="18" charset="0"/>
              </a:rPr>
              <a:t>。</a:t>
            </a:r>
            <a:endParaRPr lang="zh-CN" altLang="zh-CN" kern="100" dirty="0">
              <a:latin typeface="Times New Roman" panose="02020603050405020304" pitchFamily="18" charset="0"/>
            </a:endParaRPr>
          </a:p>
          <a:p>
            <a:pPr indent="304800" algn="just">
              <a:lnSpc>
                <a:spcPct val="150000"/>
              </a:lnSpc>
              <a:spcAft>
                <a:spcPts val="0"/>
              </a:spcAft>
            </a:pPr>
            <a:r>
              <a:rPr lang="zh-CN" altLang="zh-CN" sz="2400" kern="100" dirty="0">
                <a:latin typeface="Times New Roman" panose="02020603050405020304" pitchFamily="18" charset="0"/>
              </a:rPr>
              <a:t>（</a:t>
            </a:r>
            <a:r>
              <a:rPr lang="en-US" altLang="zh-CN" sz="2400" kern="100" dirty="0">
                <a:latin typeface="Times New Roman" panose="02020603050405020304" pitchFamily="18" charset="0"/>
              </a:rPr>
              <a:t>2</a:t>
            </a:r>
            <a:r>
              <a:rPr lang="zh-CN" altLang="zh-CN" sz="2400" kern="100" dirty="0" smtClean="0">
                <a:latin typeface="Times New Roman" panose="02020603050405020304" pitchFamily="18" charset="0"/>
              </a:rPr>
              <a:t>）</a:t>
            </a:r>
            <a:r>
              <a:rPr lang="zh-CN" altLang="en-US" sz="2400" kern="100" dirty="0">
                <a:latin typeface="Times New Roman" panose="02020603050405020304" pitchFamily="18" charset="0"/>
              </a:rPr>
              <a:t>能够对血清、唾液、胸水中少量的</a:t>
            </a:r>
            <a:r>
              <a:rPr lang="en-US" altLang="zh-CN" sz="2400" kern="100" dirty="0" err="1">
                <a:latin typeface="Times New Roman" panose="02020603050405020304" pitchFamily="18" charset="0"/>
              </a:rPr>
              <a:t>cf</a:t>
            </a:r>
            <a:r>
              <a:rPr lang="en-US" altLang="zh-CN" sz="2400" kern="100" dirty="0">
                <a:latin typeface="Times New Roman" panose="02020603050405020304" pitchFamily="18" charset="0"/>
              </a:rPr>
              <a:t>-DNA</a:t>
            </a:r>
            <a:r>
              <a:rPr lang="zh-CN" altLang="en-US" sz="2400" kern="100" dirty="0">
                <a:latin typeface="Times New Roman" panose="02020603050405020304" pitchFamily="18" charset="0"/>
              </a:rPr>
              <a:t>同时</a:t>
            </a:r>
            <a:r>
              <a:rPr lang="zh-CN" altLang="en-US" sz="2400" kern="100" dirty="0" smtClean="0">
                <a:latin typeface="Times New Roman" panose="02020603050405020304" pitchFamily="18" charset="0"/>
              </a:rPr>
              <a:t>进行选定</a:t>
            </a:r>
            <a:r>
              <a:rPr lang="zh-CN" altLang="en-US" sz="2400" kern="100" dirty="0">
                <a:latin typeface="Times New Roman" panose="02020603050405020304" pitchFamily="18" charset="0"/>
              </a:rPr>
              <a:t>的热点基因进行高深度的测序，其结果准确可靠，能够指导临床靶向药物的选择，</a:t>
            </a:r>
            <a:r>
              <a:rPr lang="zh-CN" altLang="zh-CN" sz="2400" kern="100" dirty="0">
                <a:latin typeface="Times New Roman" panose="02020603050405020304" pitchFamily="18" charset="0"/>
              </a:rPr>
              <a:t>体现了从基础到临床的转化</a:t>
            </a:r>
            <a:r>
              <a:rPr lang="zh-CN" altLang="en-US" sz="2400" kern="100" dirty="0">
                <a:latin typeface="Times New Roman" panose="02020603050405020304" pitchFamily="18" charset="0"/>
              </a:rPr>
              <a:t>。</a:t>
            </a:r>
            <a:endParaRPr lang="en-US" altLang="zh-CN" sz="2400" kern="100" dirty="0">
              <a:latin typeface="Times New Roman" panose="02020603050405020304" pitchFamily="18" charset="0"/>
            </a:endParaRPr>
          </a:p>
          <a:p>
            <a:pPr>
              <a:lnSpc>
                <a:spcPct val="150000"/>
              </a:lnSpc>
            </a:pPr>
            <a:r>
              <a:rPr lang="en-US" altLang="zh-CN" sz="2400" kern="100" dirty="0" smtClean="0">
                <a:cs typeface="Times New Roman" panose="02020603050405020304" pitchFamily="18" charset="0"/>
              </a:rPr>
              <a:t>    </a:t>
            </a:r>
            <a:r>
              <a:rPr lang="zh-CN" altLang="zh-CN" sz="2400" kern="100" dirty="0" smtClean="0">
                <a:cs typeface="Times New Roman" panose="02020603050405020304" pitchFamily="18" charset="0"/>
              </a:rPr>
              <a:t>（</a:t>
            </a:r>
            <a:r>
              <a:rPr lang="en-US" altLang="zh-CN" sz="2400" kern="100" dirty="0">
                <a:cs typeface="Times New Roman" panose="02020603050405020304" pitchFamily="18" charset="0"/>
              </a:rPr>
              <a:t>3</a:t>
            </a:r>
            <a:r>
              <a:rPr lang="zh-CN" altLang="zh-CN" sz="2400" kern="100" dirty="0">
                <a:cs typeface="Times New Roman" panose="02020603050405020304" pitchFamily="18" charset="0"/>
              </a:rPr>
              <a:t>）利用基础研究的优势，开发基因检测试剂盒，简化临床工作流程，实现一定的社会效益和经济效益</a:t>
            </a:r>
            <a:r>
              <a:rPr lang="zh-CN" altLang="zh-CN" sz="2400" kern="100" dirty="0" smtClean="0">
                <a:cs typeface="Times New Roman" panose="02020603050405020304" pitchFamily="18" charset="0"/>
              </a:rPr>
              <a:t>。</a:t>
            </a:r>
            <a:endParaRPr lang="en-US" altLang="zh-CN" sz="2400" kern="100" dirty="0" smtClean="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323528" y="1052736"/>
            <a:ext cx="7190223" cy="2308324"/>
          </a:xfrm>
          <a:prstGeom prst="rect">
            <a:avLst/>
          </a:prstGeom>
        </p:spPr>
        <p:txBody>
          <a:bodyPr wrap="square">
            <a:spAutoFit/>
          </a:bodyPr>
          <a:lstStyle/>
          <a:p>
            <a:pPr>
              <a:lnSpc>
                <a:spcPct val="150000"/>
              </a:lnSpc>
            </a:pPr>
            <a:r>
              <a:rPr lang="en-US" altLang="zh-CN" sz="2400" dirty="0" smtClean="0"/>
              <a:t> 2</a:t>
            </a:r>
            <a:r>
              <a:rPr lang="zh-CN" altLang="en-US" sz="2400" dirty="0" smtClean="0"/>
              <a:t>、</a:t>
            </a:r>
            <a:r>
              <a:rPr lang="zh-CN" altLang="zh-CN" sz="2400" dirty="0" smtClean="0"/>
              <a:t>实验技术创新点：</a:t>
            </a:r>
            <a:endParaRPr lang="en-US" altLang="zh-CN" sz="2400" dirty="0" smtClean="0"/>
          </a:p>
          <a:p>
            <a:pPr>
              <a:lnSpc>
                <a:spcPct val="150000"/>
              </a:lnSpc>
            </a:pPr>
            <a:r>
              <a:rPr lang="en-US" altLang="zh-CN" sz="2400" dirty="0" smtClean="0"/>
              <a:t>      </a:t>
            </a:r>
            <a:r>
              <a:rPr lang="zh-CN" altLang="zh-CN" sz="2400" kern="100" dirty="0" smtClean="0">
                <a:latin typeface="Times New Roman" panose="02020603050405020304" pitchFamily="18" charset="0"/>
              </a:rPr>
              <a:t>（</a:t>
            </a:r>
            <a:r>
              <a:rPr lang="en-US" altLang="zh-CN" sz="2400" kern="100" dirty="0" smtClean="0">
                <a:latin typeface="Times New Roman" panose="02020603050405020304" pitchFamily="18" charset="0"/>
              </a:rPr>
              <a:t>1</a:t>
            </a:r>
            <a:r>
              <a:rPr lang="zh-CN" altLang="zh-CN" sz="2400" kern="100" dirty="0" smtClean="0">
                <a:latin typeface="Times New Roman" panose="02020603050405020304" pitchFamily="18" charset="0"/>
              </a:rPr>
              <a:t>）</a:t>
            </a:r>
            <a:r>
              <a:rPr lang="zh-CN" altLang="zh-CN" sz="2400" dirty="0" smtClean="0"/>
              <a:t>基因突变检测的灵敏度</a:t>
            </a:r>
            <a:r>
              <a:rPr lang="zh-CN" altLang="en-US" sz="2400" dirty="0" smtClean="0"/>
              <a:t>高</a:t>
            </a:r>
            <a:endParaRPr lang="en-US" altLang="zh-CN" sz="2400" dirty="0" smtClean="0"/>
          </a:p>
          <a:p>
            <a:pPr>
              <a:lnSpc>
                <a:spcPct val="150000"/>
              </a:lnSpc>
            </a:pPr>
            <a:r>
              <a:rPr lang="en-US" altLang="zh-CN" sz="2400" dirty="0" smtClean="0"/>
              <a:t>      </a:t>
            </a:r>
            <a:r>
              <a:rPr lang="zh-CN" altLang="zh-CN" sz="2400" kern="100" dirty="0" smtClean="0">
                <a:latin typeface="Times New Roman" panose="02020603050405020304" pitchFamily="18" charset="0"/>
              </a:rPr>
              <a:t>（</a:t>
            </a:r>
            <a:r>
              <a:rPr lang="en-US" altLang="zh-CN" sz="2400" kern="100" dirty="0" smtClean="0">
                <a:latin typeface="Times New Roman" panose="02020603050405020304" pitchFamily="18" charset="0"/>
              </a:rPr>
              <a:t>2</a:t>
            </a:r>
            <a:r>
              <a:rPr lang="zh-CN" altLang="zh-CN" sz="2400" kern="100" dirty="0" smtClean="0">
                <a:latin typeface="Times New Roman" panose="02020603050405020304" pitchFamily="18" charset="0"/>
              </a:rPr>
              <a:t>）</a:t>
            </a:r>
            <a:r>
              <a:rPr lang="zh-CN" altLang="zh-CN" sz="2400" dirty="0" smtClean="0"/>
              <a:t>基因突变检测效率</a:t>
            </a:r>
            <a:r>
              <a:rPr lang="zh-CN" altLang="en-US" sz="2400" dirty="0" smtClean="0"/>
              <a:t>高</a:t>
            </a:r>
            <a:endParaRPr lang="en-US" altLang="zh-CN" sz="2400" kern="100" dirty="0" smtClean="0">
              <a:latin typeface="Times New Roman" panose="02020603050405020304" pitchFamily="18" charset="0"/>
            </a:endParaRPr>
          </a:p>
          <a:p>
            <a:pPr>
              <a:lnSpc>
                <a:spcPct val="150000"/>
              </a:lnSpc>
            </a:pPr>
            <a:r>
              <a:rPr lang="en-US" altLang="zh-CN" sz="2400" kern="100" dirty="0" smtClean="0">
                <a:latin typeface="Times New Roman" panose="02020603050405020304" pitchFamily="18" charset="0"/>
              </a:rPr>
              <a:t>      </a:t>
            </a:r>
            <a:r>
              <a:rPr lang="zh-CN" altLang="zh-CN" sz="2400" kern="100" dirty="0" smtClean="0">
                <a:cs typeface="Times New Roman" panose="02020603050405020304" pitchFamily="18" charset="0"/>
              </a:rPr>
              <a:t>（</a:t>
            </a:r>
            <a:r>
              <a:rPr lang="en-US" altLang="zh-CN" sz="2400" kern="100" dirty="0" smtClean="0">
                <a:cs typeface="Times New Roman" panose="02020603050405020304" pitchFamily="18" charset="0"/>
              </a:rPr>
              <a:t>3</a:t>
            </a:r>
            <a:r>
              <a:rPr lang="zh-CN" altLang="zh-CN" sz="2400" kern="100" dirty="0" smtClean="0">
                <a:cs typeface="Times New Roman" panose="02020603050405020304" pitchFamily="18" charset="0"/>
              </a:rPr>
              <a:t>）</a:t>
            </a:r>
            <a:r>
              <a:rPr lang="zh-CN" altLang="zh-CN" sz="2400" dirty="0" smtClean="0"/>
              <a:t>检测方案简单易行</a:t>
            </a:r>
            <a:endParaRPr lang="zh-CN" altLang="en-US" sz="2400" dirty="0"/>
          </a:p>
        </p:txBody>
      </p:sp>
      <p:graphicFrame>
        <p:nvGraphicFramePr>
          <p:cNvPr id="32" name="表格 31"/>
          <p:cNvGraphicFramePr>
            <a:graphicFrameLocks noGrp="1"/>
          </p:cNvGraphicFramePr>
          <p:nvPr>
            <p:extLst>
              <p:ext uri="{D42A27DB-BD31-4B8C-83A1-F6EECF244321}">
                <p14:modId xmlns:p14="http://schemas.microsoft.com/office/powerpoint/2010/main" xmlns="" val="2988620276"/>
              </p:ext>
            </p:extLst>
          </p:nvPr>
        </p:nvGraphicFramePr>
        <p:xfrm>
          <a:off x="611560" y="3501008"/>
          <a:ext cx="7928009" cy="3022782"/>
        </p:xfrm>
        <a:graphic>
          <a:graphicData uri="http://schemas.openxmlformats.org/drawingml/2006/table">
            <a:tbl>
              <a:tblPr firstRow="1" bandRow="1">
                <a:tableStyleId>{5940675A-B579-460E-94D1-54222C63F5DA}</a:tableStyleId>
              </a:tblPr>
              <a:tblGrid>
                <a:gridCol w="1844843"/>
                <a:gridCol w="6083166"/>
              </a:tblGrid>
              <a:tr h="397117">
                <a:tc>
                  <a:txBody>
                    <a:bodyPr/>
                    <a:lstStyle/>
                    <a:p>
                      <a:r>
                        <a:rPr lang="zh-CN" altLang="en-US" dirty="0" smtClean="0"/>
                        <a:t>目标基因</a:t>
                      </a:r>
                      <a:endParaRPr lang="zh-CN" altLang="en-US" dirty="0"/>
                    </a:p>
                  </a:txBody>
                  <a:tcPr/>
                </a:tc>
                <a:tc>
                  <a:txBody>
                    <a:bodyPr/>
                    <a:lstStyle/>
                    <a:p>
                      <a:r>
                        <a:rPr lang="zh-CN" altLang="en-US" dirty="0" smtClean="0"/>
                        <a:t>热点区域，包括</a:t>
                      </a:r>
                      <a:r>
                        <a:rPr lang="en-US" altLang="zh-CN" dirty="0" smtClean="0"/>
                        <a:t>48</a:t>
                      </a:r>
                      <a:r>
                        <a:rPr lang="zh-CN" altLang="en-US" dirty="0" smtClean="0"/>
                        <a:t>个癌基因及抑癌基因的约</a:t>
                      </a:r>
                      <a:r>
                        <a:rPr lang="en-US" altLang="zh-CN" dirty="0" smtClean="0"/>
                        <a:t>2800</a:t>
                      </a:r>
                      <a:r>
                        <a:rPr lang="zh-CN" altLang="en-US" dirty="0" smtClean="0"/>
                        <a:t>个</a:t>
                      </a:r>
                      <a:r>
                        <a:rPr lang="en-US" altLang="zh-CN" dirty="0" smtClean="0"/>
                        <a:t>COSMIC</a:t>
                      </a:r>
                      <a:r>
                        <a:rPr lang="zh-CN" altLang="en-US" dirty="0" smtClean="0"/>
                        <a:t>突变，广泛覆盖</a:t>
                      </a:r>
                      <a:r>
                        <a:rPr lang="en-US" altLang="zh-CN" dirty="0" smtClean="0"/>
                        <a:t>KRAS</a:t>
                      </a:r>
                      <a:r>
                        <a:rPr lang="zh-CN" altLang="en-US" dirty="0" smtClean="0"/>
                        <a:t>、</a:t>
                      </a:r>
                      <a:r>
                        <a:rPr lang="en-US" altLang="zh-CN" dirty="0" smtClean="0"/>
                        <a:t>BRAF</a:t>
                      </a:r>
                      <a:r>
                        <a:rPr lang="zh-CN" altLang="en-US" dirty="0" smtClean="0"/>
                        <a:t>和</a:t>
                      </a:r>
                      <a:r>
                        <a:rPr lang="en-US" altLang="zh-CN" dirty="0" smtClean="0"/>
                        <a:t>EGFR</a:t>
                      </a:r>
                      <a:r>
                        <a:rPr lang="zh-CN" altLang="en-US" dirty="0" smtClean="0"/>
                        <a:t>基因</a:t>
                      </a:r>
                      <a:endParaRPr lang="zh-CN" altLang="en-US" dirty="0"/>
                    </a:p>
                  </a:txBody>
                  <a:tcPr/>
                </a:tc>
              </a:tr>
              <a:tr h="397117">
                <a:tc>
                  <a:txBody>
                    <a:bodyPr/>
                    <a:lstStyle/>
                    <a:p>
                      <a:r>
                        <a:rPr lang="zh-CN" altLang="en-US" dirty="0" smtClean="0"/>
                        <a:t>扩增子长度</a:t>
                      </a:r>
                      <a:endParaRPr lang="zh-CN" altLang="en-US" dirty="0"/>
                    </a:p>
                  </a:txBody>
                  <a:tcPr/>
                </a:tc>
                <a:tc>
                  <a:txBody>
                    <a:bodyPr/>
                    <a:lstStyle/>
                    <a:p>
                      <a:r>
                        <a:rPr lang="en-US" altLang="zh-CN" dirty="0" smtClean="0"/>
                        <a:t>100-150bp</a:t>
                      </a:r>
                      <a:r>
                        <a:rPr lang="zh-CN" altLang="en-US" dirty="0" smtClean="0"/>
                        <a:t>，平均</a:t>
                      </a:r>
                      <a:r>
                        <a:rPr lang="en-US" altLang="zh-CN" dirty="0" smtClean="0"/>
                        <a:t>130bp</a:t>
                      </a:r>
                      <a:endParaRPr lang="zh-CN" altLang="en-US" dirty="0"/>
                    </a:p>
                  </a:txBody>
                  <a:tcPr/>
                </a:tc>
              </a:tr>
              <a:tr h="397117">
                <a:tc>
                  <a:txBody>
                    <a:bodyPr/>
                    <a:lstStyle/>
                    <a:p>
                      <a:r>
                        <a:rPr lang="zh-CN" altLang="en-US" dirty="0" smtClean="0"/>
                        <a:t>引物池大小</a:t>
                      </a:r>
                      <a:endParaRPr lang="zh-CN" altLang="en-US" dirty="0"/>
                    </a:p>
                  </a:txBody>
                  <a:tcPr/>
                </a:tc>
                <a:tc>
                  <a:txBody>
                    <a:bodyPr/>
                    <a:lstStyle/>
                    <a:p>
                      <a:r>
                        <a:rPr lang="en-US" altLang="zh-CN" dirty="0" smtClean="0"/>
                        <a:t>1</a:t>
                      </a:r>
                      <a:r>
                        <a:rPr lang="zh-CN" altLang="en-US" dirty="0" smtClean="0"/>
                        <a:t>管内</a:t>
                      </a:r>
                      <a:r>
                        <a:rPr lang="en-US" altLang="zh-CN" dirty="0" smtClean="0"/>
                        <a:t>1000</a:t>
                      </a:r>
                      <a:r>
                        <a:rPr lang="zh-CN" altLang="en-US" dirty="0" smtClean="0"/>
                        <a:t>多对引物</a:t>
                      </a:r>
                      <a:endParaRPr lang="zh-CN" altLang="en-US" dirty="0"/>
                    </a:p>
                  </a:txBody>
                  <a:tcPr/>
                </a:tc>
              </a:tr>
              <a:tr h="397117">
                <a:tc>
                  <a:txBody>
                    <a:bodyPr/>
                    <a:lstStyle/>
                    <a:p>
                      <a:r>
                        <a:rPr lang="zh-CN" altLang="en-US" dirty="0" smtClean="0"/>
                        <a:t>起始</a:t>
                      </a:r>
                      <a:r>
                        <a:rPr lang="en-US" altLang="zh-CN" dirty="0" smtClean="0"/>
                        <a:t>DNA</a:t>
                      </a:r>
                      <a:endParaRPr lang="zh-CN" altLang="en-US" dirty="0"/>
                    </a:p>
                  </a:txBody>
                  <a:tcPr/>
                </a:tc>
                <a:tc>
                  <a:txBody>
                    <a:bodyPr/>
                    <a:lstStyle/>
                    <a:p>
                      <a:r>
                        <a:rPr lang="zh-CN" altLang="en-US" dirty="0" smtClean="0"/>
                        <a:t>每个</a:t>
                      </a:r>
                      <a:r>
                        <a:rPr lang="en-US" altLang="zh-CN" dirty="0" smtClean="0"/>
                        <a:t>DNA</a:t>
                      </a:r>
                      <a:r>
                        <a:rPr lang="zh-CN" altLang="en-US" dirty="0" smtClean="0"/>
                        <a:t>样品仅需</a:t>
                      </a:r>
                      <a:r>
                        <a:rPr lang="en-US" altLang="zh-CN" dirty="0" smtClean="0"/>
                        <a:t>10ng</a:t>
                      </a:r>
                      <a:endParaRPr lang="zh-CN" altLang="en-US" dirty="0"/>
                    </a:p>
                  </a:txBody>
                  <a:tcPr/>
                </a:tc>
              </a:tr>
              <a:tr h="397117">
                <a:tc>
                  <a:txBody>
                    <a:bodyPr/>
                    <a:lstStyle/>
                    <a:p>
                      <a:r>
                        <a:rPr lang="zh-CN" altLang="en-US" dirty="0" smtClean="0"/>
                        <a:t>覆盖均一性</a:t>
                      </a:r>
                      <a:endParaRPr lang="zh-CN" altLang="en-US" dirty="0"/>
                    </a:p>
                  </a:txBody>
                  <a:tcPr/>
                </a:tc>
                <a:tc>
                  <a:txBody>
                    <a:bodyPr/>
                    <a:lstStyle/>
                    <a:p>
                      <a:r>
                        <a:rPr lang="en-US" altLang="zh-CN" dirty="0" smtClean="0"/>
                        <a:t>&gt;98%</a:t>
                      </a:r>
                      <a:endParaRPr lang="zh-CN" altLang="en-US" dirty="0"/>
                    </a:p>
                  </a:txBody>
                  <a:tcPr/>
                </a:tc>
              </a:tr>
              <a:tr h="397117">
                <a:tc>
                  <a:txBody>
                    <a:bodyPr/>
                    <a:lstStyle/>
                    <a:p>
                      <a:r>
                        <a:rPr lang="zh-CN" altLang="en-US" dirty="0" smtClean="0"/>
                        <a:t>命中目标的读取</a:t>
                      </a:r>
                      <a:endParaRPr lang="zh-CN" altLang="en-US" dirty="0"/>
                    </a:p>
                  </a:txBody>
                  <a:tcPr/>
                </a:tc>
                <a:tc>
                  <a:txBody>
                    <a:bodyPr/>
                    <a:lstStyle/>
                    <a:p>
                      <a:r>
                        <a:rPr lang="en-US" altLang="zh-CN" dirty="0" smtClean="0"/>
                        <a:t>&gt;96%</a:t>
                      </a:r>
                      <a:endParaRPr lang="zh-CN" altLang="en-US" dirty="0"/>
                    </a:p>
                  </a:txBody>
                  <a:tcPr/>
                </a:tc>
              </a:tr>
              <a:tr h="3971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平均覆盖深度</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&gt;1000x</a:t>
                      </a:r>
                      <a:endParaRPr lang="zh-CN" altLang="en-US" dirty="0" smtClean="0"/>
                    </a:p>
                  </a:txBody>
                  <a:tcPr/>
                </a:tc>
              </a:tr>
            </a:tbl>
          </a:graphicData>
        </a:graphic>
      </p:graphicFrame>
      <p:sp>
        <p:nvSpPr>
          <p:cNvPr id="34" name="Rectangle 5"/>
          <p:cNvSpPr>
            <a:spLocks noGrp="1" noChangeArrowheads="1"/>
          </p:cNvSpPr>
          <p:nvPr>
            <p:ph type="title"/>
          </p:nvPr>
        </p:nvSpPr>
        <p:spPr>
          <a:xfrm>
            <a:off x="1838325" y="152400"/>
            <a:ext cx="7077075" cy="563563"/>
          </a:xfrm>
        </p:spPr>
        <p:txBody>
          <a:bodyPr/>
          <a:lstStyle/>
          <a:p>
            <a:r>
              <a:rPr lang="zh-CN" altLang="zh-CN" sz="3600" dirty="0">
                <a:latin typeface="Calibri" panose="020F0502020204030204" pitchFamily="34" charset="0"/>
                <a:cs typeface="Times New Roman" panose="02020603050405020304" pitchFamily="18" charset="0"/>
              </a:rPr>
              <a:t>项目研究的</a:t>
            </a:r>
            <a:r>
              <a:rPr lang="zh-CN" altLang="zh-CN" sz="3600" dirty="0" smtClean="0">
                <a:latin typeface="Calibri" panose="020F0502020204030204" pitchFamily="34" charset="0"/>
                <a:cs typeface="Times New Roman" panose="02020603050405020304" pitchFamily="18" charset="0"/>
              </a:rPr>
              <a:t>创新性</a:t>
            </a:r>
            <a:endParaRPr lang="en-US" altLang="zh-CN" sz="3600" dirty="0">
              <a:ea typeface="宋体"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z="3600" dirty="0" smtClean="0">
                <a:latin typeface="Calibri" panose="020F0502020204030204" pitchFamily="34" charset="0"/>
                <a:cs typeface="Times New Roman" panose="02020603050405020304" pitchFamily="18" charset="0"/>
              </a:rPr>
              <a:t>前期工作基础</a:t>
            </a:r>
            <a:endParaRPr lang="zh-CN" altLang="en-US" sz="3600" dirty="0"/>
          </a:p>
        </p:txBody>
      </p:sp>
      <p:sp>
        <p:nvSpPr>
          <p:cNvPr id="35" name="文本框 34"/>
          <p:cNvSpPr txBox="1"/>
          <p:nvPr/>
        </p:nvSpPr>
        <p:spPr>
          <a:xfrm>
            <a:off x="251520" y="1124744"/>
            <a:ext cx="4176464" cy="523220"/>
          </a:xfrm>
          <a:prstGeom prst="rect">
            <a:avLst/>
          </a:prstGeom>
          <a:noFill/>
        </p:spPr>
        <p:txBody>
          <a:bodyPr wrap="square" rtlCol="0">
            <a:spAutoFit/>
          </a:bodyPr>
          <a:lstStyle/>
          <a:p>
            <a:r>
              <a:rPr lang="zh-CN" altLang="en-US" sz="2800" dirty="0" smtClean="0"/>
              <a:t>已完成扩增基因引物设计</a:t>
            </a:r>
            <a:endParaRPr lang="en-US" altLang="zh-CN" sz="2800" dirty="0" smtClean="0"/>
          </a:p>
        </p:txBody>
      </p:sp>
      <p:grpSp>
        <p:nvGrpSpPr>
          <p:cNvPr id="3" name="组合 2"/>
          <p:cNvGrpSpPr/>
          <p:nvPr/>
        </p:nvGrpSpPr>
        <p:grpSpPr>
          <a:xfrm>
            <a:off x="445069" y="2020287"/>
            <a:ext cx="7929956" cy="3929656"/>
            <a:chOff x="445069" y="2020287"/>
            <a:chExt cx="7929956" cy="3929656"/>
          </a:xfrm>
        </p:grpSpPr>
        <p:sp>
          <p:nvSpPr>
            <p:cNvPr id="79899" name="Rectangle 27"/>
            <p:cNvSpPr>
              <a:spLocks noChangeArrowheads="1"/>
            </p:cNvSpPr>
            <p:nvPr/>
          </p:nvSpPr>
          <p:spPr bwMode="gray">
            <a:xfrm>
              <a:off x="144145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0" name="Rectangle 28"/>
            <p:cNvSpPr>
              <a:spLocks noChangeArrowheads="1"/>
            </p:cNvSpPr>
            <p:nvPr/>
          </p:nvSpPr>
          <p:spPr bwMode="gray">
            <a:xfrm>
              <a:off x="313690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1" name="Rectangle 29"/>
            <p:cNvSpPr>
              <a:spLocks noChangeArrowheads="1"/>
            </p:cNvSpPr>
            <p:nvPr/>
          </p:nvSpPr>
          <p:spPr bwMode="gray">
            <a:xfrm>
              <a:off x="468312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2" name="Rectangle 30"/>
            <p:cNvSpPr>
              <a:spLocks noChangeArrowheads="1"/>
            </p:cNvSpPr>
            <p:nvPr/>
          </p:nvSpPr>
          <p:spPr bwMode="gray">
            <a:xfrm>
              <a:off x="637857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pic>
          <p:nvPicPr>
            <p:cNvPr id="36" name="图片 3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80942" y="2359025"/>
              <a:ext cx="7894083" cy="3590918"/>
            </a:xfrm>
            <a:prstGeom prst="rect">
              <a:avLst/>
            </a:prstGeom>
          </p:spPr>
        </p:pic>
        <p:sp>
          <p:nvSpPr>
            <p:cNvPr id="2" name="文本框 1"/>
            <p:cNvSpPr txBox="1"/>
            <p:nvPr/>
          </p:nvSpPr>
          <p:spPr>
            <a:xfrm>
              <a:off x="445069" y="2033553"/>
              <a:ext cx="902811" cy="307777"/>
            </a:xfrm>
            <a:prstGeom prst="rect">
              <a:avLst/>
            </a:prstGeom>
            <a:noFill/>
          </p:spPr>
          <p:txBody>
            <a:bodyPr wrap="none" rtlCol="0">
              <a:spAutoFit/>
            </a:bodyPr>
            <a:lstStyle/>
            <a:p>
              <a:r>
                <a:rPr lang="zh-CN" altLang="en-US" sz="1400" dirty="0" smtClean="0"/>
                <a:t>基因名称</a:t>
              </a:r>
              <a:endParaRPr lang="zh-CN" altLang="en-US" sz="1400" dirty="0"/>
            </a:p>
          </p:txBody>
        </p:sp>
        <p:sp>
          <p:nvSpPr>
            <p:cNvPr id="38" name="文本框 37"/>
            <p:cNvSpPr txBox="1"/>
            <p:nvPr/>
          </p:nvSpPr>
          <p:spPr>
            <a:xfrm>
              <a:off x="1306989" y="2033552"/>
              <a:ext cx="936475" cy="307777"/>
            </a:xfrm>
            <a:prstGeom prst="rect">
              <a:avLst/>
            </a:prstGeom>
            <a:noFill/>
          </p:spPr>
          <p:txBody>
            <a:bodyPr wrap="none" rtlCol="0">
              <a:spAutoFit/>
            </a:bodyPr>
            <a:lstStyle/>
            <a:p>
              <a:r>
                <a:rPr lang="zh-CN" altLang="en-US" sz="1400" dirty="0" smtClean="0"/>
                <a:t>基因位置</a:t>
              </a:r>
              <a:endParaRPr lang="zh-CN" altLang="en-US" sz="1400" dirty="0"/>
            </a:p>
          </p:txBody>
        </p:sp>
        <p:sp>
          <p:nvSpPr>
            <p:cNvPr id="39" name="文本框 38"/>
            <p:cNvSpPr txBox="1"/>
            <p:nvPr/>
          </p:nvSpPr>
          <p:spPr>
            <a:xfrm>
              <a:off x="5487002" y="2020288"/>
              <a:ext cx="1102866" cy="307777"/>
            </a:xfrm>
            <a:prstGeom prst="rect">
              <a:avLst/>
            </a:prstGeom>
            <a:noFill/>
          </p:spPr>
          <p:txBody>
            <a:bodyPr wrap="none" rtlCol="0">
              <a:spAutoFit/>
            </a:bodyPr>
            <a:lstStyle/>
            <a:p>
              <a:r>
                <a:rPr lang="en-US" altLang="zh-CN" sz="1400" dirty="0" smtClean="0"/>
                <a:t>FORWARD</a:t>
              </a:r>
              <a:endParaRPr lang="zh-CN" altLang="en-US" sz="1400" dirty="0"/>
            </a:p>
          </p:txBody>
        </p:sp>
        <p:sp>
          <p:nvSpPr>
            <p:cNvPr id="40" name="文本框 39"/>
            <p:cNvSpPr txBox="1"/>
            <p:nvPr/>
          </p:nvSpPr>
          <p:spPr>
            <a:xfrm>
              <a:off x="7020272" y="2020287"/>
              <a:ext cx="1144865" cy="307777"/>
            </a:xfrm>
            <a:prstGeom prst="rect">
              <a:avLst/>
            </a:prstGeom>
            <a:noFill/>
          </p:spPr>
          <p:txBody>
            <a:bodyPr wrap="none" rtlCol="0">
              <a:spAutoFit/>
            </a:bodyPr>
            <a:lstStyle/>
            <a:p>
              <a:r>
                <a:rPr lang="en-US" altLang="zh-CN" sz="1400" dirty="0" smtClean="0"/>
                <a:t>REVERSE1</a:t>
              </a:r>
              <a:endParaRPr lang="zh-CN" altLang="en-US" sz="1400" dirty="0"/>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z="3600" dirty="0" smtClean="0">
                <a:latin typeface="Calibri" panose="020F0502020204030204" pitchFamily="34" charset="0"/>
                <a:cs typeface="Times New Roman" panose="02020603050405020304" pitchFamily="18" charset="0"/>
              </a:rPr>
              <a:t>前期工作基础</a:t>
            </a:r>
            <a:endParaRPr lang="zh-CN" altLang="en-US" sz="3600" dirty="0"/>
          </a:p>
        </p:txBody>
      </p:sp>
      <p:sp>
        <p:nvSpPr>
          <p:cNvPr id="79899" name="Rectangle 27"/>
          <p:cNvSpPr>
            <a:spLocks noChangeArrowheads="1"/>
          </p:cNvSpPr>
          <p:nvPr/>
        </p:nvSpPr>
        <p:spPr bwMode="gray">
          <a:xfrm>
            <a:off x="144145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dirty="0">
                <a:solidFill>
                  <a:schemeClr val="bg1"/>
                </a:solidFill>
                <a:ea typeface="宋体" pitchFamily="2" charset="-122"/>
              </a:rPr>
              <a:t>TEXT</a:t>
            </a:r>
          </a:p>
        </p:txBody>
      </p:sp>
      <p:sp>
        <p:nvSpPr>
          <p:cNvPr id="79900" name="Rectangle 28"/>
          <p:cNvSpPr>
            <a:spLocks noChangeArrowheads="1"/>
          </p:cNvSpPr>
          <p:nvPr/>
        </p:nvSpPr>
        <p:spPr bwMode="gray">
          <a:xfrm>
            <a:off x="313690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1" name="Rectangle 29"/>
          <p:cNvSpPr>
            <a:spLocks noChangeArrowheads="1"/>
          </p:cNvSpPr>
          <p:nvPr/>
        </p:nvSpPr>
        <p:spPr bwMode="gray">
          <a:xfrm>
            <a:off x="468312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2" name="Rectangle 30"/>
          <p:cNvSpPr>
            <a:spLocks noChangeArrowheads="1"/>
          </p:cNvSpPr>
          <p:nvPr/>
        </p:nvSpPr>
        <p:spPr bwMode="gray">
          <a:xfrm>
            <a:off x="637857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 name="文本框 6"/>
          <p:cNvSpPr txBox="1"/>
          <p:nvPr/>
        </p:nvSpPr>
        <p:spPr>
          <a:xfrm>
            <a:off x="514406" y="1271391"/>
            <a:ext cx="1468398" cy="461665"/>
          </a:xfrm>
          <a:prstGeom prst="rect">
            <a:avLst/>
          </a:prstGeom>
          <a:noFill/>
        </p:spPr>
        <p:txBody>
          <a:bodyPr wrap="square" rtlCol="0">
            <a:spAutoFit/>
          </a:bodyPr>
          <a:lstStyle/>
          <a:p>
            <a:r>
              <a:rPr lang="zh-CN" altLang="en-US" sz="2400" dirty="0" smtClean="0"/>
              <a:t>引物验证</a:t>
            </a:r>
            <a:endParaRPr lang="en-US" altLang="zh-CN" sz="2400" dirty="0" smtClean="0"/>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xmlns="" val="0"/>
              </a:ext>
            </a:extLst>
          </a:blip>
          <a:srcRect l="21579" t="4419" r="23158" b="4233"/>
          <a:stretch/>
        </p:blipFill>
        <p:spPr>
          <a:xfrm>
            <a:off x="2387065" y="1271391"/>
            <a:ext cx="5669280" cy="5345320"/>
          </a:xfrm>
          <a:prstGeom prst="rect">
            <a:avLst/>
          </a:prstGeom>
        </p:spPr>
      </p:pic>
    </p:spTree>
    <p:extLst>
      <p:ext uri="{BB962C8B-B14F-4D97-AF65-F5344CB8AC3E}">
        <p14:creationId xmlns:p14="http://schemas.microsoft.com/office/powerpoint/2010/main" xmlns="" val="30463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zh-CN" altLang="en-US" sz="3600" dirty="0" smtClean="0"/>
              <a:t>研究内容与目标</a:t>
            </a:r>
            <a:endParaRPr lang="en-US" altLang="zh-CN" sz="3600" dirty="0">
              <a:ea typeface="宋体" pitchFamily="2" charset="-122"/>
            </a:endParaRPr>
          </a:p>
        </p:txBody>
      </p:sp>
      <p:sp>
        <p:nvSpPr>
          <p:cNvPr id="5" name="文本框 4"/>
          <p:cNvSpPr txBox="1"/>
          <p:nvPr/>
        </p:nvSpPr>
        <p:spPr>
          <a:xfrm>
            <a:off x="569743" y="1484784"/>
            <a:ext cx="8372805" cy="5078313"/>
          </a:xfrm>
          <a:prstGeom prst="rect">
            <a:avLst/>
          </a:prstGeom>
          <a:noFill/>
        </p:spPr>
        <p:txBody>
          <a:bodyPr wrap="square" rtlCol="0">
            <a:spAutoFit/>
          </a:bodyPr>
          <a:lstStyle/>
          <a:p>
            <a:pPr>
              <a:lnSpc>
                <a:spcPct val="150000"/>
              </a:lnSpc>
            </a:pPr>
            <a:r>
              <a:rPr lang="zh-CN" altLang="en-US" sz="3600" dirty="0" smtClean="0"/>
              <a:t>运用二代测序技术</a:t>
            </a:r>
            <a:r>
              <a:rPr lang="zh-CN" altLang="en-US" sz="3600" dirty="0"/>
              <a:t>检测</a:t>
            </a:r>
            <a:r>
              <a:rPr lang="zh-CN" altLang="en-US" sz="3600" dirty="0" smtClean="0"/>
              <a:t>血清</a:t>
            </a:r>
            <a:r>
              <a:rPr lang="en-US" altLang="zh-CN" sz="3600" dirty="0" err="1" smtClean="0"/>
              <a:t>cf</a:t>
            </a:r>
            <a:r>
              <a:rPr lang="en-US" altLang="zh-CN" sz="3600" dirty="0" smtClean="0"/>
              <a:t>-DNA</a:t>
            </a:r>
            <a:r>
              <a:rPr lang="zh-CN" altLang="en-US" sz="3600" dirty="0" smtClean="0"/>
              <a:t>中肺癌相关的</a:t>
            </a:r>
            <a:r>
              <a:rPr lang="en-US" altLang="zh-CN" sz="3600" dirty="0" smtClean="0"/>
              <a:t>48</a:t>
            </a:r>
            <a:r>
              <a:rPr lang="zh-CN" altLang="en-US" sz="3600" dirty="0" smtClean="0"/>
              <a:t>个热点基因突变情况，从而指导靶向治疗药物的个体化应用，实现肺癌的精准医疗，从而实现临床引领基础，基础提升临床的转化医学目标。</a:t>
            </a:r>
          </a:p>
          <a:p>
            <a:pPr>
              <a:lnSpc>
                <a:spcPct val="150000"/>
              </a:lnSpc>
            </a:pPr>
            <a:endParaRPr lang="zh-CN" altLang="en-US" sz="3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z="3600" dirty="0" smtClean="0">
                <a:latin typeface="Calibri" panose="020F0502020204030204" pitchFamily="34" charset="0"/>
                <a:cs typeface="Times New Roman" panose="02020603050405020304" pitchFamily="18" charset="0"/>
              </a:rPr>
              <a:t>前期工作基础</a:t>
            </a:r>
            <a:endParaRPr lang="zh-CN" altLang="en-US" sz="3600" dirty="0"/>
          </a:p>
        </p:txBody>
      </p:sp>
      <p:sp>
        <p:nvSpPr>
          <p:cNvPr id="79899" name="Rectangle 27"/>
          <p:cNvSpPr>
            <a:spLocks noChangeArrowheads="1"/>
          </p:cNvSpPr>
          <p:nvPr/>
        </p:nvSpPr>
        <p:spPr bwMode="gray">
          <a:xfrm>
            <a:off x="144145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0" name="Rectangle 28"/>
          <p:cNvSpPr>
            <a:spLocks noChangeArrowheads="1"/>
          </p:cNvSpPr>
          <p:nvPr/>
        </p:nvSpPr>
        <p:spPr bwMode="gray">
          <a:xfrm>
            <a:off x="313690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1" name="Rectangle 29"/>
          <p:cNvSpPr>
            <a:spLocks noChangeArrowheads="1"/>
          </p:cNvSpPr>
          <p:nvPr/>
        </p:nvSpPr>
        <p:spPr bwMode="gray">
          <a:xfrm>
            <a:off x="468312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2" name="Rectangle 30"/>
          <p:cNvSpPr>
            <a:spLocks noChangeArrowheads="1"/>
          </p:cNvSpPr>
          <p:nvPr/>
        </p:nvSpPr>
        <p:spPr bwMode="gray">
          <a:xfrm>
            <a:off x="637857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 name="文本框 6"/>
          <p:cNvSpPr txBox="1"/>
          <p:nvPr/>
        </p:nvSpPr>
        <p:spPr>
          <a:xfrm>
            <a:off x="514405" y="1271391"/>
            <a:ext cx="2238419" cy="461665"/>
          </a:xfrm>
          <a:prstGeom prst="rect">
            <a:avLst/>
          </a:prstGeom>
          <a:noFill/>
        </p:spPr>
        <p:txBody>
          <a:bodyPr wrap="square" rtlCol="0">
            <a:spAutoFit/>
          </a:bodyPr>
          <a:lstStyle/>
          <a:p>
            <a:r>
              <a:rPr lang="zh-CN" altLang="en-US" sz="2400" dirty="0"/>
              <a:t>构建</a:t>
            </a:r>
            <a:r>
              <a:rPr lang="zh-CN" altLang="en-US" sz="2400" dirty="0" smtClean="0"/>
              <a:t>测序文库</a:t>
            </a:r>
            <a:endParaRPr lang="en-US" altLang="zh-CN" sz="2400" dirty="0" smtClean="0"/>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xmlns="" val="0"/>
              </a:ext>
            </a:extLst>
          </a:blip>
          <a:srcRect l="6842" t="9109" r="10491" b="6959"/>
          <a:stretch/>
        </p:blipFill>
        <p:spPr>
          <a:xfrm>
            <a:off x="1482290" y="2069431"/>
            <a:ext cx="6083167" cy="4327300"/>
          </a:xfrm>
          <a:prstGeom prst="rect">
            <a:avLst/>
          </a:prstGeom>
        </p:spPr>
      </p:pic>
    </p:spTree>
    <p:extLst>
      <p:ext uri="{BB962C8B-B14F-4D97-AF65-F5344CB8AC3E}">
        <p14:creationId xmlns:p14="http://schemas.microsoft.com/office/powerpoint/2010/main" xmlns="" val="3265040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sz="3600" dirty="0" smtClean="0">
                <a:latin typeface="Calibri" panose="020F0502020204030204" pitchFamily="34" charset="0"/>
                <a:cs typeface="Times New Roman" panose="02020603050405020304" pitchFamily="18" charset="0"/>
              </a:rPr>
              <a:t>前期工作基础</a:t>
            </a:r>
            <a:endParaRPr lang="zh-CN" altLang="en-US" sz="3600" dirty="0"/>
          </a:p>
        </p:txBody>
      </p:sp>
      <p:sp>
        <p:nvSpPr>
          <p:cNvPr id="79899" name="Rectangle 27"/>
          <p:cNvSpPr>
            <a:spLocks noChangeArrowheads="1"/>
          </p:cNvSpPr>
          <p:nvPr/>
        </p:nvSpPr>
        <p:spPr bwMode="gray">
          <a:xfrm>
            <a:off x="144145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0" name="Rectangle 28"/>
          <p:cNvSpPr>
            <a:spLocks noChangeArrowheads="1"/>
          </p:cNvSpPr>
          <p:nvPr/>
        </p:nvSpPr>
        <p:spPr bwMode="gray">
          <a:xfrm>
            <a:off x="3136900"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1" name="Rectangle 29"/>
          <p:cNvSpPr>
            <a:spLocks noChangeArrowheads="1"/>
          </p:cNvSpPr>
          <p:nvPr/>
        </p:nvSpPr>
        <p:spPr bwMode="gray">
          <a:xfrm>
            <a:off x="468312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9902" name="Rectangle 30"/>
          <p:cNvSpPr>
            <a:spLocks noChangeArrowheads="1"/>
          </p:cNvSpPr>
          <p:nvPr/>
        </p:nvSpPr>
        <p:spPr bwMode="gray">
          <a:xfrm>
            <a:off x="6378575" y="2359025"/>
            <a:ext cx="768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b="1">
                <a:solidFill>
                  <a:schemeClr val="bg1"/>
                </a:solidFill>
                <a:ea typeface="宋体" pitchFamily="2" charset="-122"/>
              </a:rPr>
              <a:t>TEXT</a:t>
            </a:r>
          </a:p>
        </p:txBody>
      </p:sp>
      <p:sp>
        <p:nvSpPr>
          <p:cNvPr id="7" name="文本框 6"/>
          <p:cNvSpPr txBox="1"/>
          <p:nvPr/>
        </p:nvSpPr>
        <p:spPr>
          <a:xfrm>
            <a:off x="514405" y="1271391"/>
            <a:ext cx="2584929" cy="461665"/>
          </a:xfrm>
          <a:prstGeom prst="rect">
            <a:avLst/>
          </a:prstGeom>
          <a:noFill/>
        </p:spPr>
        <p:txBody>
          <a:bodyPr wrap="square" rtlCol="0">
            <a:spAutoFit/>
          </a:bodyPr>
          <a:lstStyle/>
          <a:p>
            <a:r>
              <a:rPr lang="zh-CN" altLang="en-US" sz="2400" dirty="0" smtClean="0"/>
              <a:t>测序后数据分析</a:t>
            </a:r>
            <a:endParaRPr lang="en-US" altLang="zh-CN" sz="2400" dirty="0" smtClean="0"/>
          </a:p>
        </p:txBody>
      </p:sp>
      <p:pic>
        <p:nvPicPr>
          <p:cNvPr id="8" name="图片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25605" y="2089534"/>
            <a:ext cx="6384231" cy="4091640"/>
          </a:xfrm>
          <a:prstGeom prst="rect">
            <a:avLst/>
          </a:prstGeom>
        </p:spPr>
      </p:pic>
    </p:spTree>
    <p:extLst>
      <p:ext uri="{BB962C8B-B14F-4D97-AF65-F5344CB8AC3E}">
        <p14:creationId xmlns:p14="http://schemas.microsoft.com/office/powerpoint/2010/main" xmlns="" val="4029572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sz="3600" dirty="0" smtClean="0"/>
              <a:t>转化预期与可能性</a:t>
            </a:r>
            <a:endParaRPr lang="zh-CN" altLang="en-US" sz="3600" dirty="0"/>
          </a:p>
        </p:txBody>
      </p:sp>
      <p:sp>
        <p:nvSpPr>
          <p:cNvPr id="5" name="矩形 4"/>
          <p:cNvSpPr/>
          <p:nvPr/>
        </p:nvSpPr>
        <p:spPr>
          <a:xfrm>
            <a:off x="431572" y="2509068"/>
            <a:ext cx="8234524" cy="1569660"/>
          </a:xfrm>
          <a:prstGeom prst="rect">
            <a:avLst/>
          </a:prstGeom>
        </p:spPr>
        <p:txBody>
          <a:bodyPr wrap="square">
            <a:spAutoFit/>
          </a:bodyPr>
          <a:lstStyle/>
          <a:p>
            <a:pPr algn="ctr"/>
            <a:r>
              <a:rPr lang="zh-CN" altLang="zh-CN" sz="4800" kern="100" dirty="0" smtClean="0">
                <a:cs typeface="Times New Roman" panose="02020603050405020304" pitchFamily="18" charset="0"/>
              </a:rPr>
              <a:t>结合</a:t>
            </a:r>
            <a:r>
              <a:rPr lang="zh-CN" altLang="en-US" sz="4800" kern="100" dirty="0">
                <a:cs typeface="Times New Roman" panose="02020603050405020304" pitchFamily="18" charset="0"/>
              </a:rPr>
              <a:t>目前</a:t>
            </a:r>
            <a:r>
              <a:rPr lang="zh-CN" altLang="zh-CN" sz="4800" kern="100" dirty="0" smtClean="0">
                <a:cs typeface="Times New Roman" panose="02020603050405020304" pitchFamily="18" charset="0"/>
              </a:rPr>
              <a:t>前期</a:t>
            </a:r>
            <a:r>
              <a:rPr lang="zh-CN" altLang="zh-CN" sz="4800" kern="100" dirty="0">
                <a:cs typeface="Times New Roman" panose="02020603050405020304" pitchFamily="18" charset="0"/>
              </a:rPr>
              <a:t>工作基础及实验条件</a:t>
            </a:r>
            <a:r>
              <a:rPr lang="zh-CN" altLang="zh-CN" sz="4800" kern="100" dirty="0" smtClean="0">
                <a:cs typeface="Times New Roman" panose="02020603050405020304" pitchFamily="18" charset="0"/>
              </a:rPr>
              <a:t>，预计</a:t>
            </a:r>
            <a:r>
              <a:rPr lang="zh-CN" altLang="zh-CN" sz="4800" kern="100" dirty="0">
                <a:cs typeface="Times New Roman" panose="02020603050405020304" pitchFamily="18" charset="0"/>
              </a:rPr>
              <a:t>可按期完成</a:t>
            </a:r>
            <a:r>
              <a:rPr lang="zh-CN" altLang="zh-CN" sz="4800" kern="100" dirty="0" smtClean="0">
                <a:cs typeface="Times New Roman" panose="02020603050405020304" pitchFamily="18" charset="0"/>
              </a:rPr>
              <a:t>转化</a:t>
            </a:r>
            <a:r>
              <a:rPr lang="zh-CN" altLang="en-US" sz="4800" kern="100" dirty="0" smtClean="0">
                <a:cs typeface="Times New Roman" panose="02020603050405020304" pitchFamily="18" charset="0"/>
              </a:rPr>
              <a:t>。</a:t>
            </a:r>
            <a:endParaRPr lang="zh-CN" altLang="en-US" sz="4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业绩</a:t>
            </a:r>
            <a:endParaRPr lang="zh-CN" altLang="en-US" sz="3600" dirty="0"/>
          </a:p>
        </p:txBody>
      </p:sp>
      <p:sp>
        <p:nvSpPr>
          <p:cNvPr id="3" name="内容占位符 2"/>
          <p:cNvSpPr>
            <a:spLocks noGrp="1"/>
          </p:cNvSpPr>
          <p:nvPr>
            <p:ph idx="1"/>
          </p:nvPr>
        </p:nvSpPr>
        <p:spPr/>
        <p:txBody>
          <a:bodyPr/>
          <a:lstStyle/>
          <a:p>
            <a:r>
              <a:rPr lang="en-US" altLang="zh-CN" dirty="0" smtClean="0"/>
              <a:t>1</a:t>
            </a:r>
            <a:r>
              <a:rPr lang="zh-CN" altLang="en-US" dirty="0" smtClean="0"/>
              <a:t>）课题：</a:t>
            </a:r>
          </a:p>
          <a:p>
            <a:r>
              <a:rPr lang="zh-CN" altLang="zh-CN" sz="2400" dirty="0" smtClean="0"/>
              <a:t>①</a:t>
            </a:r>
            <a:r>
              <a:rPr lang="zh-CN" altLang="en-US" sz="2400" dirty="0" smtClean="0"/>
              <a:t>辽宁省科技厅项目：小细胞肺癌患者生存期及生存质量与戒烟和</a:t>
            </a:r>
            <a:r>
              <a:rPr lang="en-US" altLang="zh-CN" sz="2400" dirty="0" smtClean="0"/>
              <a:t>SNP</a:t>
            </a:r>
            <a:r>
              <a:rPr lang="zh-CN" altLang="en-US" sz="2400" dirty="0" smtClean="0"/>
              <a:t>相关性（</a:t>
            </a:r>
            <a:r>
              <a:rPr lang="en-US" altLang="zh-CN" sz="2400" dirty="0" smtClean="0"/>
              <a:t>20102045</a:t>
            </a:r>
            <a:r>
              <a:rPr lang="zh-CN" altLang="en-US" sz="2400" dirty="0" smtClean="0"/>
              <a:t>）主持人</a:t>
            </a:r>
          </a:p>
          <a:p>
            <a:r>
              <a:rPr lang="zh-CN" altLang="en-US" sz="2400" dirty="0" smtClean="0"/>
              <a:t>②大连市科技局项目：戒烟及单核苷酸多态性与肺腺癌生存期及生存质量关系（</a:t>
            </a:r>
            <a:r>
              <a:rPr lang="en-US" altLang="zh-CN" sz="2400" dirty="0" smtClean="0"/>
              <a:t>2010E15SF179</a:t>
            </a:r>
            <a:r>
              <a:rPr lang="zh-CN" altLang="en-US" sz="2400" dirty="0" smtClean="0"/>
              <a:t>）主持人</a:t>
            </a:r>
          </a:p>
          <a:p>
            <a:r>
              <a:rPr lang="zh-CN" altLang="en-US" sz="2400" dirty="0" smtClean="0"/>
              <a:t>③大连市科技局项目：脱氧核糖核酸甲基化与小细胞肺癌防治相关性（</a:t>
            </a:r>
            <a:r>
              <a:rPr lang="en-US" altLang="zh-CN" sz="2400" dirty="0" smtClean="0"/>
              <a:t>2014D11ZC122</a:t>
            </a:r>
            <a:r>
              <a:rPr lang="zh-CN" altLang="en-US" sz="2400" dirty="0" smtClean="0"/>
              <a:t>）主持人；</a:t>
            </a:r>
          </a:p>
          <a:p>
            <a:r>
              <a:rPr lang="zh-CN" altLang="zh-CN" sz="2400" dirty="0" smtClean="0"/>
              <a:t>④</a:t>
            </a:r>
            <a:r>
              <a:rPr lang="zh-CN" altLang="en-US" sz="2400" dirty="0" smtClean="0"/>
              <a:t>国家自然科学基金委员会项目：基于微流控芯片技术的</a:t>
            </a:r>
            <a:r>
              <a:rPr lang="en-US" altLang="zh-CN" sz="2400" dirty="0" smtClean="0"/>
              <a:t>EphB4</a:t>
            </a:r>
            <a:r>
              <a:rPr lang="zh-CN" altLang="en-US" sz="2400" dirty="0" smtClean="0"/>
              <a:t>调控乳腺癌干细胞</a:t>
            </a:r>
            <a:r>
              <a:rPr lang="en-US" altLang="zh-CN" sz="2400" dirty="0" smtClean="0"/>
              <a:t>EMT</a:t>
            </a:r>
            <a:r>
              <a:rPr lang="zh-CN" altLang="en-US" sz="2400" dirty="0" smtClean="0"/>
              <a:t>的研究（</a:t>
            </a:r>
            <a:r>
              <a:rPr lang="en-US" altLang="zh-CN" sz="2400" dirty="0" smtClean="0"/>
              <a:t>81471751</a:t>
            </a:r>
            <a:r>
              <a:rPr lang="zh-CN" altLang="en-US" sz="2400" dirty="0" smtClean="0"/>
              <a:t>），立项年度</a:t>
            </a:r>
            <a:r>
              <a:rPr lang="en-US" altLang="zh-CN" sz="2400" dirty="0" smtClean="0"/>
              <a:t>2014</a:t>
            </a:r>
            <a:r>
              <a:rPr lang="zh-CN" altLang="en-US" sz="2400" dirty="0" smtClean="0"/>
              <a:t>年，课题组中排名第</a:t>
            </a:r>
            <a:r>
              <a:rPr lang="en-US" altLang="zh-CN" sz="2400" dirty="0" smtClean="0"/>
              <a:t>3</a:t>
            </a:r>
            <a:r>
              <a:rPr lang="zh-CN" altLang="en-US" sz="2400" dirty="0" smtClean="0"/>
              <a:t>位。</a:t>
            </a:r>
          </a:p>
          <a:p>
            <a:r>
              <a:rPr lang="zh-CN" altLang="zh-CN" sz="2400" dirty="0" smtClean="0"/>
              <a:t>⑤</a:t>
            </a:r>
            <a:r>
              <a:rPr lang="zh-CN" altLang="en-US" sz="2400" dirty="0" smtClean="0"/>
              <a:t>辽宁省科技厅项目：小细胞肺癌铂类化疗所致周围神经毒性与</a:t>
            </a:r>
            <a:r>
              <a:rPr lang="en-US" altLang="zh-CN" sz="2400" dirty="0" smtClean="0"/>
              <a:t>SNP </a:t>
            </a:r>
            <a:r>
              <a:rPr lang="zh-CN" altLang="en-US" sz="2400" dirty="0" smtClean="0"/>
              <a:t>相关性。</a:t>
            </a:r>
            <a:r>
              <a:rPr lang="en-US" altLang="zh-CN" sz="2400" dirty="0" smtClean="0"/>
              <a:t>2015</a:t>
            </a:r>
            <a:r>
              <a:rPr lang="zh-CN" altLang="en-US" sz="2400" dirty="0" smtClean="0"/>
              <a:t>，主持人</a:t>
            </a:r>
          </a:p>
          <a:p>
            <a:endParaRPr lang="zh-CN" altLang="en-US" dirty="0"/>
          </a:p>
        </p:txBody>
      </p:sp>
      <p:sp>
        <p:nvSpPr>
          <p:cNvPr id="4" name="页脚占位符 3"/>
          <p:cNvSpPr>
            <a:spLocks noGrp="1"/>
          </p:cNvSpPr>
          <p:nvPr>
            <p:ph type="ftr" sz="quarter" idx="11"/>
          </p:nvPr>
        </p:nvSpPr>
        <p:spPr/>
        <p:txBody>
          <a:bodyPr/>
          <a:lstStyle/>
          <a:p>
            <a:r>
              <a:rPr lang="en-US" altLang="zh-CN" smtClean="0"/>
              <a:t>www.themegallery.com</a:t>
            </a:r>
            <a:endParaRPr lang="en-US" altLang="zh-CN">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业绩</a:t>
            </a:r>
            <a:endParaRPr lang="zh-CN" altLang="en-US" sz="3600" dirty="0"/>
          </a:p>
        </p:txBody>
      </p:sp>
      <p:sp>
        <p:nvSpPr>
          <p:cNvPr id="3" name="内容占位符 2"/>
          <p:cNvSpPr>
            <a:spLocks noGrp="1"/>
          </p:cNvSpPr>
          <p:nvPr>
            <p:ph idx="1"/>
          </p:nvPr>
        </p:nvSpPr>
        <p:spPr/>
        <p:txBody>
          <a:bodyPr/>
          <a:lstStyle/>
          <a:p>
            <a:r>
              <a:rPr lang="en-US" altLang="zh-CN" dirty="0" smtClean="0"/>
              <a:t>2</a:t>
            </a:r>
            <a:r>
              <a:rPr lang="zh-CN" altLang="en-US" dirty="0" smtClean="0"/>
              <a:t>）获奖：</a:t>
            </a:r>
          </a:p>
          <a:p>
            <a:r>
              <a:rPr lang="zh-CN" altLang="en-US" sz="2400" dirty="0" smtClean="0"/>
              <a:t>①</a:t>
            </a:r>
            <a:r>
              <a:rPr lang="en-US" altLang="zh-CN" sz="2400" dirty="0" smtClean="0"/>
              <a:t>2013</a:t>
            </a:r>
            <a:r>
              <a:rPr lang="zh-CN" altLang="en-US" sz="2400" dirty="0" smtClean="0"/>
              <a:t>年获辽宁省自然科学学术成果学术论文类一等奖，成果名称：</a:t>
            </a:r>
            <a:r>
              <a:rPr lang="zh-CN" altLang="zh-CN" sz="2400" dirty="0" smtClean="0"/>
              <a:t>《</a:t>
            </a:r>
            <a:r>
              <a:rPr lang="en-US" altLang="zh-CN" sz="2400" dirty="0" smtClean="0"/>
              <a:t>Effect of cigarette smoking on quality of life in small cell lung cancer patients</a:t>
            </a:r>
            <a:r>
              <a:rPr lang="zh-CN" altLang="zh-CN" sz="2400" dirty="0" smtClean="0"/>
              <a:t>》</a:t>
            </a:r>
            <a:r>
              <a:rPr lang="zh-CN" altLang="en-US" sz="2400" dirty="0" smtClean="0"/>
              <a:t>。</a:t>
            </a:r>
            <a:endParaRPr lang="en-US" altLang="zh-CN" sz="2400" dirty="0" smtClean="0"/>
          </a:p>
          <a:p>
            <a:endParaRPr lang="zh-CN" altLang="en-US" sz="2400" dirty="0" smtClean="0"/>
          </a:p>
          <a:p>
            <a:r>
              <a:rPr lang="zh-CN" altLang="zh-CN" sz="2400" dirty="0" smtClean="0"/>
              <a:t>②</a:t>
            </a:r>
            <a:r>
              <a:rPr lang="en-US" altLang="zh-CN" sz="2400" dirty="0" smtClean="0"/>
              <a:t>2012</a:t>
            </a:r>
            <a:r>
              <a:rPr lang="zh-CN" altLang="en-US" sz="2400" dirty="0" smtClean="0"/>
              <a:t>年获辽宁省自然科学学术成果学术论文类三等奖，成果名称：</a:t>
            </a:r>
            <a:r>
              <a:rPr lang="zh-CN" altLang="zh-CN" sz="2400" dirty="0" smtClean="0"/>
              <a:t>《</a:t>
            </a:r>
            <a:r>
              <a:rPr lang="zh-CN" altLang="en-US" sz="2400" dirty="0" smtClean="0"/>
              <a:t>局限期小细胞肺癌的预后因素：一项基于</a:t>
            </a:r>
            <a:r>
              <a:rPr lang="en-US" altLang="zh-CN" sz="2400" dirty="0" smtClean="0"/>
              <a:t>284</a:t>
            </a:r>
            <a:r>
              <a:rPr lang="zh-CN" altLang="en-US" sz="2400" dirty="0" smtClean="0"/>
              <a:t>例患者的研究。</a:t>
            </a:r>
            <a:endParaRPr lang="en-US" altLang="zh-CN" sz="2400" dirty="0" smtClean="0"/>
          </a:p>
          <a:p>
            <a:endParaRPr lang="en-US" altLang="zh-CN" sz="2400" dirty="0" smtClean="0"/>
          </a:p>
          <a:p>
            <a:pPr marL="457200" indent="-457200">
              <a:buFont typeface="+mj-ea"/>
              <a:buAutoNum type="circleNumDbPlain" startAt="3"/>
            </a:pPr>
            <a:r>
              <a:rPr lang="en-US" altLang="zh-CN" sz="2400" dirty="0" smtClean="0"/>
              <a:t> 2012</a:t>
            </a:r>
            <a:r>
              <a:rPr lang="zh-CN" altLang="en-US" sz="2400" dirty="0" smtClean="0"/>
              <a:t>年获大连市自然科学优秀学术论文一等奖两项。</a:t>
            </a:r>
          </a:p>
          <a:p>
            <a:endParaRPr lang="zh-CN" altLang="en-US" dirty="0"/>
          </a:p>
        </p:txBody>
      </p:sp>
      <p:sp>
        <p:nvSpPr>
          <p:cNvPr id="4" name="页脚占位符 3"/>
          <p:cNvSpPr>
            <a:spLocks noGrp="1"/>
          </p:cNvSpPr>
          <p:nvPr>
            <p:ph type="ftr" sz="quarter" idx="11"/>
          </p:nvPr>
        </p:nvSpPr>
        <p:spPr/>
        <p:txBody>
          <a:bodyPr/>
          <a:lstStyle/>
          <a:p>
            <a:r>
              <a:rPr lang="en-US" altLang="zh-CN" smtClean="0"/>
              <a:t>www.themegallery.com</a:t>
            </a:r>
            <a:endParaRPr lang="en-US" altLang="zh-CN">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业绩</a:t>
            </a:r>
            <a:endParaRPr lang="zh-CN" altLang="en-US" sz="3600" dirty="0"/>
          </a:p>
        </p:txBody>
      </p:sp>
      <p:sp>
        <p:nvSpPr>
          <p:cNvPr id="3" name="内容占位符 2"/>
          <p:cNvSpPr>
            <a:spLocks noGrp="1"/>
          </p:cNvSpPr>
          <p:nvPr>
            <p:ph idx="1"/>
          </p:nvPr>
        </p:nvSpPr>
        <p:spPr/>
        <p:txBody>
          <a:bodyPr/>
          <a:lstStyle/>
          <a:p>
            <a:r>
              <a:rPr lang="en-US" altLang="zh-CN" dirty="0" smtClean="0"/>
              <a:t>3</a:t>
            </a:r>
            <a:r>
              <a:rPr lang="zh-CN" altLang="en-US" dirty="0" smtClean="0"/>
              <a:t>）</a:t>
            </a:r>
            <a:r>
              <a:rPr lang="en-US" altLang="zh-CN" dirty="0" smtClean="0"/>
              <a:t>SCI</a:t>
            </a:r>
            <a:r>
              <a:rPr lang="zh-CN" altLang="en-US" dirty="0" smtClean="0"/>
              <a:t>论文：</a:t>
            </a:r>
          </a:p>
          <a:p>
            <a:r>
              <a:rPr lang="zh-CN" altLang="en-US" sz="2400" dirty="0" smtClean="0"/>
              <a:t>①</a:t>
            </a:r>
            <a:r>
              <a:rPr lang="en-US" altLang="zh-CN" sz="2400" dirty="0" smtClean="0"/>
              <a:t>Prognostic factors for limited-stage small cell lung cancer: A study of 284 patients.  Lung Cancer 67(2010)221-226. IF</a:t>
            </a:r>
            <a:r>
              <a:rPr lang="zh-CN" altLang="en-US" sz="2400" dirty="0" smtClean="0"/>
              <a:t>：</a:t>
            </a:r>
            <a:r>
              <a:rPr lang="en-US" altLang="zh-CN" sz="2400" dirty="0" smtClean="0"/>
              <a:t>3.356</a:t>
            </a:r>
            <a:endParaRPr lang="zh-CN" altLang="zh-CN" sz="2400" dirty="0" smtClean="0"/>
          </a:p>
          <a:p>
            <a:r>
              <a:rPr lang="zh-CN" altLang="zh-CN" sz="2400" dirty="0" smtClean="0"/>
              <a:t>②</a:t>
            </a:r>
            <a:r>
              <a:rPr lang="en-US" altLang="zh-CN" sz="2400" dirty="0" smtClean="0"/>
              <a:t> Effect of cigarette smoking on quality of life in small cell lung cancer patients.  European Journal of Cancer(2012)48.1593-1601.IF</a:t>
            </a:r>
            <a:r>
              <a:rPr lang="zh-CN" altLang="en-US" sz="2400" dirty="0" smtClean="0"/>
              <a:t>：</a:t>
            </a:r>
            <a:r>
              <a:rPr lang="en-US" altLang="zh-CN" sz="2400" dirty="0" smtClean="0"/>
              <a:t>5.536</a:t>
            </a:r>
            <a:endParaRPr lang="zh-CN" altLang="zh-CN" sz="2400" dirty="0" smtClean="0"/>
          </a:p>
          <a:p>
            <a:r>
              <a:rPr lang="zh-CN" altLang="zh-CN" sz="2400" dirty="0" smtClean="0"/>
              <a:t>③</a:t>
            </a:r>
            <a:r>
              <a:rPr lang="en-US" altLang="zh-CN" sz="2400" dirty="0" smtClean="0"/>
              <a:t>Quality of Life and Cigarette Smoking of Small Cell Lung Cancer Patients. Journal Thoracic Oncology. 2010 Dec;12(5):382</a:t>
            </a:r>
            <a:r>
              <a:rPr lang="zh-CN" altLang="en-US" sz="2400" dirty="0" smtClean="0"/>
              <a:t>。</a:t>
            </a:r>
            <a:r>
              <a:rPr lang="en-US" altLang="zh-CN" sz="2400" dirty="0" smtClean="0"/>
              <a:t>IF:4.040</a:t>
            </a:r>
            <a:endParaRPr lang="zh-CN" altLang="zh-CN" sz="2400" dirty="0" smtClean="0"/>
          </a:p>
          <a:p>
            <a:endParaRPr lang="zh-CN" altLang="en-US" dirty="0"/>
          </a:p>
        </p:txBody>
      </p:sp>
      <p:sp>
        <p:nvSpPr>
          <p:cNvPr id="4" name="页脚占位符 3"/>
          <p:cNvSpPr>
            <a:spLocks noGrp="1"/>
          </p:cNvSpPr>
          <p:nvPr>
            <p:ph type="ftr" sz="quarter" idx="11"/>
          </p:nvPr>
        </p:nvSpPr>
        <p:spPr/>
        <p:txBody>
          <a:bodyPr/>
          <a:lstStyle/>
          <a:p>
            <a:r>
              <a:rPr lang="en-US" altLang="zh-CN" smtClean="0"/>
              <a:t>www.themegallery.com</a:t>
            </a:r>
            <a:endParaRPr lang="en-US" altLang="zh-CN">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业绩</a:t>
            </a:r>
            <a:endParaRPr lang="zh-CN" altLang="en-US" sz="3600" dirty="0"/>
          </a:p>
        </p:txBody>
      </p:sp>
      <p:sp>
        <p:nvSpPr>
          <p:cNvPr id="3" name="内容占位符 2"/>
          <p:cNvSpPr>
            <a:spLocks noGrp="1"/>
          </p:cNvSpPr>
          <p:nvPr>
            <p:ph idx="1"/>
          </p:nvPr>
        </p:nvSpPr>
        <p:spPr/>
        <p:txBody>
          <a:bodyPr/>
          <a:lstStyle/>
          <a:p>
            <a:r>
              <a:rPr lang="zh-CN" altLang="zh-CN" sz="2400" dirty="0" smtClean="0"/>
              <a:t>④ </a:t>
            </a:r>
            <a:r>
              <a:rPr lang="en-US" altLang="zh-CN" sz="2400" dirty="0" smtClean="0"/>
              <a:t>Genetic variation in glutathione metabolism and DNA repair genes predicting survival of small cell lung cancer patients, Annals of Oncology, Volume:21, Issue:10, 2011-2016, 2010.</a:t>
            </a:r>
            <a:endParaRPr lang="zh-CN" altLang="zh-CN" sz="2400" dirty="0" smtClean="0"/>
          </a:p>
          <a:p>
            <a:r>
              <a:rPr lang="zh-CN" altLang="zh-CN" sz="2400" dirty="0" smtClean="0"/>
              <a:t>⑤</a:t>
            </a:r>
            <a:r>
              <a:rPr lang="en-US" altLang="zh-CN" sz="2400" dirty="0" smtClean="0"/>
              <a:t> </a:t>
            </a:r>
            <a:r>
              <a:rPr lang="en-US" altLang="zh-CN" sz="2400" dirty="0" err="1" smtClean="0"/>
              <a:t>Methylation</a:t>
            </a:r>
            <a:r>
              <a:rPr lang="en-US" altLang="zh-CN" sz="2400" dirty="0" smtClean="0"/>
              <a:t> markers for small cell lung cancer in peripheral blood </a:t>
            </a:r>
            <a:r>
              <a:rPr lang="en-US" altLang="zh-CN" sz="2400" dirty="0" err="1" smtClean="0"/>
              <a:t>leukocute</a:t>
            </a:r>
            <a:r>
              <a:rPr lang="en-US" altLang="zh-CN" sz="2400" dirty="0" smtClean="0"/>
              <a:t> DNA, Journal Thoracic Oncology, Volume:5, Issue:6, 778-785, 2010.</a:t>
            </a:r>
            <a:endParaRPr lang="zh-CN" altLang="zh-CN" sz="2400" dirty="0" smtClean="0"/>
          </a:p>
          <a:p>
            <a:r>
              <a:rPr lang="zh-CN" altLang="zh-CN" sz="2400" dirty="0" smtClean="0"/>
              <a:t>⑥</a:t>
            </a:r>
            <a:r>
              <a:rPr lang="en-US" altLang="zh-CN" sz="2400" dirty="0" smtClean="0"/>
              <a:t> Body Mass Index and its Changes in Adulthood and Breast Cancer Risk in China, Asian Pacific Journal Cancer Prevention , Volume:11, Issue:5, 1213-1218,  2010.</a:t>
            </a:r>
            <a:endParaRPr lang="zh-CN" altLang="zh-CN" sz="2400" dirty="0" smtClean="0"/>
          </a:p>
          <a:p>
            <a:r>
              <a:rPr lang="zh-CN" altLang="en-US" sz="2400" dirty="0" smtClean="0"/>
              <a:t>累计</a:t>
            </a:r>
            <a:r>
              <a:rPr lang="en-US" altLang="zh-CN" sz="2400" dirty="0" smtClean="0"/>
              <a:t>IF</a:t>
            </a:r>
            <a:r>
              <a:rPr lang="zh-CN" altLang="en-US" sz="2400" dirty="0" smtClean="0"/>
              <a:t>：</a:t>
            </a:r>
            <a:r>
              <a:rPr lang="en-US" altLang="zh-CN" sz="2400" dirty="0" smtClean="0"/>
              <a:t>25</a:t>
            </a:r>
            <a:r>
              <a:rPr lang="zh-CN" altLang="en-US" sz="2400" dirty="0" smtClean="0"/>
              <a:t>分。</a:t>
            </a:r>
            <a:endParaRPr lang="zh-CN" altLang="en-US" sz="2400" dirty="0"/>
          </a:p>
        </p:txBody>
      </p:sp>
      <p:sp>
        <p:nvSpPr>
          <p:cNvPr id="4" name="页脚占位符 3"/>
          <p:cNvSpPr>
            <a:spLocks noGrp="1"/>
          </p:cNvSpPr>
          <p:nvPr>
            <p:ph type="ftr" sz="quarter" idx="11"/>
          </p:nvPr>
        </p:nvSpPr>
        <p:spPr/>
        <p:txBody>
          <a:bodyPr/>
          <a:lstStyle/>
          <a:p>
            <a:r>
              <a:rPr lang="en-US" altLang="zh-CN" dirty="0" smtClean="0"/>
              <a:t>www.themegallery.com</a:t>
            </a:r>
            <a:endParaRPr lang="en-US" altLang="zh-CN" dirty="0">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业绩</a:t>
            </a:r>
            <a:endParaRPr lang="zh-CN" altLang="en-US" sz="3600" dirty="0"/>
          </a:p>
        </p:txBody>
      </p:sp>
      <p:sp>
        <p:nvSpPr>
          <p:cNvPr id="3" name="内容占位符 2"/>
          <p:cNvSpPr>
            <a:spLocks noGrp="1"/>
          </p:cNvSpPr>
          <p:nvPr>
            <p:ph idx="1"/>
          </p:nvPr>
        </p:nvSpPr>
        <p:spPr/>
        <p:txBody>
          <a:bodyPr/>
          <a:lstStyle/>
          <a:p>
            <a:r>
              <a:rPr lang="en-US" altLang="zh-CN" dirty="0" smtClean="0"/>
              <a:t>4</a:t>
            </a:r>
            <a:r>
              <a:rPr lang="zh-CN" altLang="en-US" dirty="0" smtClean="0"/>
              <a:t>）</a:t>
            </a:r>
            <a:r>
              <a:rPr lang="en-US" altLang="zh-CN" dirty="0" smtClean="0"/>
              <a:t>CSCD</a:t>
            </a:r>
            <a:r>
              <a:rPr lang="zh-CN" altLang="en-US" dirty="0" smtClean="0"/>
              <a:t>论文：</a:t>
            </a:r>
          </a:p>
          <a:p>
            <a:r>
              <a:rPr lang="zh-CN" altLang="en-US" sz="2400" dirty="0" smtClean="0"/>
              <a:t>①恶性肿瘤患者院内感染临床高危因素调查分析</a:t>
            </a:r>
            <a:r>
              <a:rPr lang="zh-CN" altLang="zh-CN" sz="2400" dirty="0" smtClean="0"/>
              <a:t>《</a:t>
            </a:r>
            <a:r>
              <a:rPr lang="zh-CN" altLang="en-US" sz="2400" dirty="0" smtClean="0"/>
              <a:t>中国微生态学杂志</a:t>
            </a:r>
            <a:r>
              <a:rPr lang="zh-CN" altLang="zh-CN" sz="2400" dirty="0" smtClean="0"/>
              <a:t>》</a:t>
            </a:r>
            <a:r>
              <a:rPr lang="en-US" altLang="zh-CN" sz="2400" dirty="0" smtClean="0"/>
              <a:t>2012.5.24</a:t>
            </a:r>
            <a:r>
              <a:rPr lang="zh-CN" altLang="en-US" sz="2400" dirty="0" smtClean="0"/>
              <a:t>（</a:t>
            </a:r>
            <a:r>
              <a:rPr lang="en-US" altLang="zh-CN" sz="2400" dirty="0" smtClean="0"/>
              <a:t>5</a:t>
            </a:r>
            <a:r>
              <a:rPr lang="zh-CN" altLang="en-US" sz="2400" dirty="0" smtClean="0"/>
              <a:t>）</a:t>
            </a:r>
            <a:r>
              <a:rPr lang="en-US" altLang="zh-CN" sz="2400" dirty="0" smtClean="0"/>
              <a:t>.</a:t>
            </a:r>
            <a:r>
              <a:rPr lang="zh-CN" altLang="en-US" sz="2400" dirty="0" smtClean="0"/>
              <a:t>通讯作者。</a:t>
            </a:r>
          </a:p>
          <a:p>
            <a:r>
              <a:rPr lang="zh-CN" altLang="en-US" sz="2400" dirty="0" smtClean="0"/>
              <a:t>②肺腺癌发生阻塞性肺炎的临床分析，</a:t>
            </a:r>
            <a:r>
              <a:rPr lang="zh-CN" altLang="zh-CN" sz="2400" dirty="0" smtClean="0"/>
              <a:t>《</a:t>
            </a:r>
            <a:r>
              <a:rPr lang="zh-CN" altLang="en-US" sz="2400" dirty="0" smtClean="0"/>
              <a:t>中国微生态学杂志</a:t>
            </a:r>
            <a:r>
              <a:rPr lang="zh-CN" altLang="zh-CN" sz="2400" dirty="0" smtClean="0"/>
              <a:t>》</a:t>
            </a:r>
            <a:r>
              <a:rPr lang="en-US" altLang="zh-CN" sz="2400" dirty="0" smtClean="0"/>
              <a:t>2014.3.26</a:t>
            </a:r>
            <a:r>
              <a:rPr lang="zh-CN" altLang="en-US" sz="2400" dirty="0" smtClean="0"/>
              <a:t>（</a:t>
            </a:r>
            <a:r>
              <a:rPr lang="en-US" altLang="zh-CN" sz="2400" dirty="0" smtClean="0"/>
              <a:t>3</a:t>
            </a:r>
            <a:r>
              <a:rPr lang="zh-CN" altLang="en-US" sz="2400" dirty="0" smtClean="0"/>
              <a:t>）</a:t>
            </a:r>
            <a:r>
              <a:rPr lang="en-US" altLang="zh-CN" sz="2400" dirty="0" smtClean="0"/>
              <a:t>.</a:t>
            </a:r>
            <a:r>
              <a:rPr lang="zh-CN" altLang="en-US" sz="2400" dirty="0" smtClean="0"/>
              <a:t>通讯作者。 </a:t>
            </a:r>
          </a:p>
          <a:p>
            <a:r>
              <a:rPr lang="zh-CN" altLang="en-US" sz="2400" dirty="0" smtClean="0"/>
              <a:t>③戒烟与吸烟对肺腺癌生存期影响的相关性研究，</a:t>
            </a:r>
            <a:r>
              <a:rPr lang="zh-CN" altLang="zh-CN" sz="2400" dirty="0" smtClean="0"/>
              <a:t>《</a:t>
            </a:r>
            <a:r>
              <a:rPr lang="zh-CN" altLang="en-US" sz="2400" dirty="0" smtClean="0"/>
              <a:t>中国微生态学杂志</a:t>
            </a:r>
            <a:r>
              <a:rPr lang="zh-CN" altLang="zh-CN" sz="2400" dirty="0" smtClean="0"/>
              <a:t>》</a:t>
            </a:r>
            <a:r>
              <a:rPr lang="en-US" altLang="zh-CN" sz="2400" dirty="0" smtClean="0"/>
              <a:t>2014.4.26</a:t>
            </a:r>
            <a:r>
              <a:rPr lang="zh-CN" altLang="en-US" sz="2400" dirty="0" smtClean="0"/>
              <a:t>（</a:t>
            </a:r>
            <a:r>
              <a:rPr lang="en-US" altLang="zh-CN" sz="2400" dirty="0" smtClean="0"/>
              <a:t>4</a:t>
            </a:r>
            <a:r>
              <a:rPr lang="zh-CN" altLang="en-US" sz="2400" dirty="0" smtClean="0"/>
              <a:t>）通讯作者。 </a:t>
            </a:r>
          </a:p>
          <a:p>
            <a:r>
              <a:rPr lang="zh-CN" altLang="zh-CN" sz="2400" dirty="0" smtClean="0"/>
              <a:t>④</a:t>
            </a:r>
            <a:r>
              <a:rPr lang="zh-CN" altLang="en-US" sz="2400" dirty="0" smtClean="0"/>
              <a:t>小细胞肺癌发生阻塞性肺炎相关因素分析，</a:t>
            </a:r>
            <a:r>
              <a:rPr lang="zh-CN" altLang="zh-CN" sz="2400" dirty="0" smtClean="0"/>
              <a:t>《</a:t>
            </a:r>
            <a:r>
              <a:rPr lang="zh-CN" altLang="en-US" sz="2400" dirty="0" smtClean="0"/>
              <a:t>中国微生态学杂志</a:t>
            </a:r>
            <a:r>
              <a:rPr lang="zh-CN" altLang="zh-CN" sz="2400" dirty="0" smtClean="0"/>
              <a:t>》</a:t>
            </a:r>
            <a:r>
              <a:rPr lang="en-US" altLang="zh-CN" sz="2400" dirty="0" smtClean="0"/>
              <a:t>2014.5.26</a:t>
            </a:r>
            <a:r>
              <a:rPr lang="zh-CN" altLang="en-US" sz="2400" dirty="0" smtClean="0"/>
              <a:t>（</a:t>
            </a:r>
            <a:r>
              <a:rPr lang="en-US" altLang="zh-CN" sz="2400" dirty="0" smtClean="0"/>
              <a:t>5</a:t>
            </a:r>
            <a:r>
              <a:rPr lang="zh-CN" altLang="en-US" sz="2400" dirty="0" smtClean="0"/>
              <a:t>）</a:t>
            </a:r>
            <a:r>
              <a:rPr lang="en-US" altLang="zh-CN" sz="2400" dirty="0" smtClean="0"/>
              <a:t>.</a:t>
            </a:r>
            <a:r>
              <a:rPr lang="zh-CN" altLang="en-US" sz="2400" dirty="0" smtClean="0"/>
              <a:t>通讯作者。</a:t>
            </a:r>
          </a:p>
          <a:p>
            <a:r>
              <a:rPr lang="zh-CN" altLang="zh-CN" sz="2400" dirty="0" smtClean="0"/>
              <a:t>⑤</a:t>
            </a:r>
            <a:r>
              <a:rPr lang="en-US" altLang="zh-CN" sz="2400" dirty="0" smtClean="0"/>
              <a:t>88</a:t>
            </a:r>
            <a:r>
              <a:rPr lang="zh-CN" altLang="en-US" sz="2400" dirty="0" smtClean="0"/>
              <a:t>例女性小细胞肺癌临床特征分析，</a:t>
            </a:r>
            <a:r>
              <a:rPr lang="zh-CN" altLang="zh-CN" sz="2400" dirty="0" smtClean="0"/>
              <a:t>《</a:t>
            </a:r>
            <a:r>
              <a:rPr lang="zh-CN" altLang="en-US" sz="2400" dirty="0" smtClean="0"/>
              <a:t>中国微生态学杂志</a:t>
            </a:r>
            <a:r>
              <a:rPr lang="zh-CN" altLang="zh-CN" sz="2400" dirty="0" smtClean="0"/>
              <a:t>》</a:t>
            </a:r>
            <a:r>
              <a:rPr lang="en-US" altLang="zh-CN" sz="2400" dirty="0" smtClean="0"/>
              <a:t>2014.6.26</a:t>
            </a:r>
            <a:r>
              <a:rPr lang="zh-CN" altLang="en-US" sz="2400" dirty="0" smtClean="0"/>
              <a:t>（</a:t>
            </a:r>
            <a:r>
              <a:rPr lang="en-US" altLang="zh-CN" sz="2400" dirty="0" smtClean="0"/>
              <a:t>6</a:t>
            </a:r>
            <a:r>
              <a:rPr lang="zh-CN" altLang="en-US" sz="2400" dirty="0" smtClean="0"/>
              <a:t>）</a:t>
            </a:r>
            <a:r>
              <a:rPr lang="en-US" altLang="zh-CN" sz="2400" dirty="0" smtClean="0"/>
              <a:t>.</a:t>
            </a:r>
            <a:r>
              <a:rPr lang="zh-CN" altLang="en-US" sz="2400" dirty="0" smtClean="0"/>
              <a:t>通讯作者。</a:t>
            </a:r>
          </a:p>
          <a:p>
            <a:r>
              <a:rPr lang="zh-CN" altLang="zh-CN" sz="2400" dirty="0" smtClean="0"/>
              <a:t>⑥</a:t>
            </a:r>
            <a:r>
              <a:rPr lang="zh-CN" altLang="en-US" sz="2400" dirty="0" smtClean="0"/>
              <a:t>肺癌铂类化疗所致周围神经毒性与</a:t>
            </a:r>
            <a:r>
              <a:rPr lang="en-US" altLang="zh-CN" sz="2400" dirty="0" smtClean="0"/>
              <a:t>SNP</a:t>
            </a:r>
            <a:r>
              <a:rPr lang="zh-CN" altLang="en-US" sz="2400" dirty="0" smtClean="0"/>
              <a:t>相关性研究，</a:t>
            </a:r>
            <a:r>
              <a:rPr lang="zh-CN" altLang="zh-CN" sz="2400" dirty="0" smtClean="0"/>
              <a:t>《</a:t>
            </a:r>
            <a:r>
              <a:rPr lang="zh-CN" altLang="en-US" sz="2400" dirty="0" smtClean="0"/>
              <a:t>中国微生态学杂志</a:t>
            </a:r>
            <a:r>
              <a:rPr lang="zh-CN" altLang="zh-CN" sz="2400" dirty="0" smtClean="0"/>
              <a:t>》</a:t>
            </a:r>
            <a:r>
              <a:rPr lang="en-US" altLang="zh-CN" sz="2400" dirty="0" smtClean="0"/>
              <a:t>2015.9.27</a:t>
            </a:r>
            <a:r>
              <a:rPr lang="zh-CN" altLang="en-US" sz="2400" dirty="0" smtClean="0"/>
              <a:t>（</a:t>
            </a:r>
            <a:r>
              <a:rPr lang="en-US" altLang="zh-CN" sz="2400" dirty="0" smtClean="0"/>
              <a:t>9</a:t>
            </a:r>
            <a:r>
              <a:rPr lang="zh-CN" altLang="en-US" sz="2400" dirty="0" smtClean="0"/>
              <a:t>）</a:t>
            </a:r>
            <a:r>
              <a:rPr lang="en-US" altLang="zh-CN" sz="2400" dirty="0" smtClean="0"/>
              <a:t>.</a:t>
            </a:r>
            <a:r>
              <a:rPr lang="zh-CN" altLang="en-US" sz="2400" dirty="0" smtClean="0"/>
              <a:t>通讯作者。</a:t>
            </a:r>
          </a:p>
          <a:p>
            <a:endParaRPr lang="zh-CN" altLang="en-US" dirty="0"/>
          </a:p>
        </p:txBody>
      </p:sp>
      <p:sp>
        <p:nvSpPr>
          <p:cNvPr id="4" name="页脚占位符 3"/>
          <p:cNvSpPr>
            <a:spLocks noGrp="1"/>
          </p:cNvSpPr>
          <p:nvPr>
            <p:ph type="ftr" sz="quarter" idx="11"/>
          </p:nvPr>
        </p:nvSpPr>
        <p:spPr/>
        <p:txBody>
          <a:bodyPr/>
          <a:lstStyle/>
          <a:p>
            <a:r>
              <a:rPr lang="en-US" altLang="zh-CN" smtClean="0"/>
              <a:t>www.themegallery.com</a:t>
            </a:r>
            <a:endParaRPr lang="en-US" altLang="zh-CN">
              <a:latin typeface="+mj-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业绩</a:t>
            </a:r>
            <a:endParaRPr lang="zh-CN" altLang="en-US" sz="3600" dirty="0"/>
          </a:p>
        </p:txBody>
      </p:sp>
      <p:sp>
        <p:nvSpPr>
          <p:cNvPr id="3" name="内容占位符 2"/>
          <p:cNvSpPr>
            <a:spLocks noGrp="1"/>
          </p:cNvSpPr>
          <p:nvPr>
            <p:ph idx="1"/>
          </p:nvPr>
        </p:nvSpPr>
        <p:spPr/>
        <p:txBody>
          <a:bodyPr/>
          <a:lstStyle/>
          <a:p>
            <a:r>
              <a:rPr lang="en-US" altLang="zh-CN" dirty="0" smtClean="0"/>
              <a:t>5</a:t>
            </a:r>
            <a:r>
              <a:rPr lang="zh-CN" altLang="en-US" dirty="0" smtClean="0"/>
              <a:t>）主编著作：</a:t>
            </a:r>
            <a:endParaRPr lang="en-US" altLang="zh-CN" dirty="0" smtClean="0"/>
          </a:p>
          <a:p>
            <a:r>
              <a:rPr lang="zh-CN" altLang="en-US" sz="2400" dirty="0" smtClean="0"/>
              <a:t>①</a:t>
            </a:r>
            <a:r>
              <a:rPr lang="zh-CN" altLang="zh-CN" sz="2400" dirty="0" smtClean="0"/>
              <a:t>《</a:t>
            </a:r>
            <a:r>
              <a:rPr lang="zh-CN" altLang="en-US" sz="2400" dirty="0" smtClean="0"/>
              <a:t>肺癌临床多学科综合诊断与鉴别诊断</a:t>
            </a:r>
            <a:r>
              <a:rPr lang="zh-CN" altLang="zh-CN" sz="2400" dirty="0" smtClean="0"/>
              <a:t>》</a:t>
            </a:r>
            <a:r>
              <a:rPr lang="en-US" altLang="zh-CN" sz="2400" dirty="0" smtClean="0"/>
              <a:t>  2015.7</a:t>
            </a:r>
            <a:r>
              <a:rPr lang="zh-CN" altLang="en-US" sz="2400" dirty="0" smtClean="0"/>
              <a:t>，军  事医学科学出版社</a:t>
            </a:r>
          </a:p>
          <a:p>
            <a:r>
              <a:rPr lang="zh-CN" altLang="zh-CN" sz="2400" dirty="0" smtClean="0"/>
              <a:t>② 《</a:t>
            </a:r>
            <a:r>
              <a:rPr lang="zh-CN" altLang="en-US" sz="2400" dirty="0" smtClean="0"/>
              <a:t>肿瘤科临床处方分析与合理用药 </a:t>
            </a:r>
            <a:r>
              <a:rPr lang="zh-CN" altLang="zh-CN" sz="2400" dirty="0" smtClean="0"/>
              <a:t>》 </a:t>
            </a:r>
            <a:r>
              <a:rPr lang="en-US" altLang="zh-CN" sz="2400" dirty="0" smtClean="0"/>
              <a:t> 2014.5</a:t>
            </a:r>
            <a:r>
              <a:rPr lang="zh-CN" altLang="en-US" sz="2400" dirty="0" smtClean="0"/>
              <a:t>，军事医学科学出版社</a:t>
            </a:r>
          </a:p>
          <a:p>
            <a:r>
              <a:rPr lang="zh-CN" altLang="zh-CN" sz="2400" dirty="0" smtClean="0"/>
              <a:t>③ 《</a:t>
            </a:r>
            <a:r>
              <a:rPr lang="zh-CN" altLang="en-US" sz="2400" dirty="0" smtClean="0"/>
              <a:t>消化内科处方分析与合理用药</a:t>
            </a:r>
            <a:r>
              <a:rPr lang="zh-CN" altLang="zh-CN" sz="2400" dirty="0" smtClean="0"/>
              <a:t>》</a:t>
            </a:r>
            <a:r>
              <a:rPr lang="en-US" altLang="zh-CN" sz="2400" dirty="0" smtClean="0"/>
              <a:t> 2014.5</a:t>
            </a:r>
            <a:r>
              <a:rPr lang="zh-CN" altLang="en-US" sz="2400" dirty="0" smtClean="0"/>
              <a:t>，军事医学科学出版社</a:t>
            </a:r>
          </a:p>
          <a:p>
            <a:r>
              <a:rPr lang="zh-CN" altLang="zh-CN" sz="2400" dirty="0" smtClean="0"/>
              <a:t>④ 《</a:t>
            </a:r>
            <a:r>
              <a:rPr lang="zh-CN" altLang="en-US" sz="2400" dirty="0" smtClean="0"/>
              <a:t>内科学</a:t>
            </a:r>
            <a:r>
              <a:rPr lang="zh-CN" altLang="zh-CN" sz="2400" dirty="0" smtClean="0"/>
              <a:t>》</a:t>
            </a:r>
            <a:r>
              <a:rPr lang="en-US" altLang="zh-CN" sz="2400" dirty="0" smtClean="0"/>
              <a:t>  2013.10</a:t>
            </a:r>
            <a:r>
              <a:rPr lang="zh-CN" altLang="en-US" sz="2400" dirty="0" smtClean="0"/>
              <a:t>， 军事医学科学出版社</a:t>
            </a:r>
          </a:p>
          <a:p>
            <a:endParaRPr lang="zh-CN" altLang="en-US" dirty="0"/>
          </a:p>
        </p:txBody>
      </p:sp>
      <p:sp>
        <p:nvSpPr>
          <p:cNvPr id="4" name="页脚占位符 3"/>
          <p:cNvSpPr>
            <a:spLocks noGrp="1"/>
          </p:cNvSpPr>
          <p:nvPr>
            <p:ph type="ftr" sz="quarter" idx="11"/>
          </p:nvPr>
        </p:nvSpPr>
        <p:spPr/>
        <p:txBody>
          <a:bodyPr/>
          <a:lstStyle/>
          <a:p>
            <a:r>
              <a:rPr lang="en-US" altLang="zh-CN" smtClean="0"/>
              <a:t>www.themegallery.com</a:t>
            </a:r>
            <a:endParaRPr lang="en-US" altLang="zh-CN">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000" dirty="0" smtClean="0"/>
              <a:t>八、经费预算（万元）</a:t>
            </a:r>
          </a:p>
          <a:p>
            <a:r>
              <a:rPr lang="zh-CN" altLang="en-US" sz="2000" dirty="0" smtClean="0"/>
              <a:t>   科目名称              金额</a:t>
            </a:r>
          </a:p>
          <a:p>
            <a:r>
              <a:rPr lang="en-US" sz="2000" dirty="0" smtClean="0"/>
              <a:t>   </a:t>
            </a:r>
            <a:r>
              <a:rPr lang="zh-CN" altLang="en-US" sz="2000" dirty="0" smtClean="0"/>
              <a:t>合</a:t>
            </a:r>
            <a:r>
              <a:rPr lang="en-US" sz="2000" dirty="0" smtClean="0"/>
              <a:t>  </a:t>
            </a:r>
            <a:r>
              <a:rPr lang="zh-CN" altLang="en-US" sz="2000" dirty="0" smtClean="0"/>
              <a:t>计                  </a:t>
            </a:r>
            <a:r>
              <a:rPr lang="en-US" sz="2000" dirty="0" smtClean="0"/>
              <a:t>10.0</a:t>
            </a:r>
            <a:endParaRPr lang="zh-CN" altLang="en-US" sz="2000" dirty="0" smtClean="0"/>
          </a:p>
          <a:p>
            <a:r>
              <a:rPr lang="en-US" sz="2000" dirty="0" smtClean="0"/>
              <a:t>1</a:t>
            </a:r>
            <a:r>
              <a:rPr lang="zh-CN" altLang="en-US" sz="2000" dirty="0" smtClean="0"/>
              <a:t>、材料费               </a:t>
            </a:r>
            <a:r>
              <a:rPr lang="en-US" sz="2000" dirty="0" smtClean="0"/>
              <a:t>6.0</a:t>
            </a:r>
            <a:endParaRPr lang="zh-CN" altLang="en-US" sz="2000" dirty="0" smtClean="0"/>
          </a:p>
          <a:p>
            <a:r>
              <a:rPr lang="en-US" sz="2000" dirty="0" smtClean="0"/>
              <a:t>2</a:t>
            </a:r>
            <a:r>
              <a:rPr lang="zh-CN" altLang="en-US" sz="2000" dirty="0" smtClean="0"/>
              <a:t>、测试化验加工费   </a:t>
            </a:r>
            <a:r>
              <a:rPr lang="en-US" sz="2000" dirty="0" smtClean="0"/>
              <a:t>2.7 </a:t>
            </a:r>
            <a:endParaRPr lang="zh-CN" altLang="en-US" sz="2000" dirty="0" smtClean="0"/>
          </a:p>
          <a:p>
            <a:r>
              <a:rPr lang="en-US" sz="2000" dirty="0" smtClean="0"/>
              <a:t>3</a:t>
            </a:r>
            <a:r>
              <a:rPr lang="zh-CN" altLang="en-US" sz="2000" dirty="0" smtClean="0"/>
              <a:t>、差旅费               </a:t>
            </a:r>
            <a:r>
              <a:rPr lang="en-US" sz="2000" dirty="0" smtClean="0"/>
              <a:t>0.3</a:t>
            </a:r>
            <a:endParaRPr lang="zh-CN" altLang="en-US" sz="2000" dirty="0" smtClean="0"/>
          </a:p>
          <a:p>
            <a:r>
              <a:rPr lang="en-US" sz="2000" dirty="0" smtClean="0"/>
              <a:t>4</a:t>
            </a:r>
            <a:r>
              <a:rPr lang="zh-CN" altLang="en-US" sz="2000" dirty="0" smtClean="0"/>
              <a:t>、出版物</a:t>
            </a:r>
            <a:r>
              <a:rPr lang="en-US" sz="2000" dirty="0" smtClean="0"/>
              <a:t>/</a:t>
            </a:r>
            <a:r>
              <a:rPr lang="zh-CN" altLang="en-US" sz="2000" dirty="0" smtClean="0"/>
              <a:t>文献       </a:t>
            </a:r>
            <a:r>
              <a:rPr lang="en-US" sz="2000" dirty="0" smtClean="0"/>
              <a:t>0.1 </a:t>
            </a:r>
            <a:endParaRPr lang="zh-CN" altLang="en-US" sz="2000" dirty="0" smtClean="0"/>
          </a:p>
          <a:p>
            <a:r>
              <a:rPr lang="en-US" sz="2000" dirty="0" smtClean="0"/>
              <a:t>5</a:t>
            </a:r>
            <a:r>
              <a:rPr lang="zh-CN" altLang="en-US" sz="2000" dirty="0" smtClean="0"/>
              <a:t>、国际合作与交流费</a:t>
            </a:r>
            <a:r>
              <a:rPr lang="en-US" sz="2000" dirty="0" smtClean="0"/>
              <a:t>0.4 </a:t>
            </a:r>
            <a:endParaRPr lang="zh-CN" altLang="en-US" sz="2000" dirty="0" smtClean="0"/>
          </a:p>
          <a:p>
            <a:r>
              <a:rPr lang="en-US" sz="2000" dirty="0" smtClean="0"/>
              <a:t>6</a:t>
            </a:r>
            <a:r>
              <a:rPr lang="zh-CN" altLang="en-US" sz="2000" dirty="0" smtClean="0"/>
              <a:t>、专家咨询费         </a:t>
            </a:r>
            <a:r>
              <a:rPr lang="en-US" sz="2000" dirty="0" smtClean="0"/>
              <a:t>0.2</a:t>
            </a:r>
            <a:endParaRPr lang="zh-CN" altLang="en-US" sz="2000" dirty="0" smtClean="0"/>
          </a:p>
          <a:p>
            <a:r>
              <a:rPr lang="en-US" sz="2000" dirty="0" smtClean="0"/>
              <a:t>7</a:t>
            </a:r>
            <a:r>
              <a:rPr lang="zh-CN" altLang="en-US" sz="2000" dirty="0" smtClean="0"/>
              <a:t>、其他支出            </a:t>
            </a:r>
            <a:r>
              <a:rPr lang="en-US" sz="2000" dirty="0" smtClean="0"/>
              <a:t>0.3</a:t>
            </a:r>
          </a:p>
          <a:p>
            <a:endParaRPr lang="zh-CN" altLang="en-US" sz="2000" dirty="0" smtClean="0"/>
          </a:p>
          <a:p>
            <a:r>
              <a:rPr lang="zh-CN" altLang="en-US" sz="2000" dirty="0" smtClean="0"/>
              <a:t>年度预算</a:t>
            </a:r>
          </a:p>
          <a:p>
            <a:r>
              <a:rPr lang="en-US" sz="2000" dirty="0" smtClean="0"/>
              <a:t>      2016</a:t>
            </a:r>
            <a:r>
              <a:rPr lang="zh-CN" altLang="en-US" sz="2000" dirty="0" smtClean="0"/>
              <a:t>年           </a:t>
            </a:r>
            <a:r>
              <a:rPr lang="en-US" altLang="zh-CN" sz="2000" dirty="0" smtClean="0"/>
              <a:t>6.0</a:t>
            </a:r>
            <a:r>
              <a:rPr lang="zh-CN" altLang="en-US" sz="2000" dirty="0" smtClean="0"/>
              <a:t>     </a:t>
            </a:r>
          </a:p>
          <a:p>
            <a:r>
              <a:rPr lang="en-US" sz="2000" dirty="0" smtClean="0"/>
              <a:t>      2017</a:t>
            </a:r>
            <a:r>
              <a:rPr lang="zh-CN" altLang="en-US" sz="2000" dirty="0" smtClean="0"/>
              <a:t>年           </a:t>
            </a:r>
            <a:r>
              <a:rPr lang="en-US" altLang="zh-CN" sz="2000" dirty="0" smtClean="0"/>
              <a:t>4.0      </a:t>
            </a:r>
            <a:endParaRPr lang="zh-CN" altLang="en-US" sz="2000" dirty="0" smtClean="0"/>
          </a:p>
        </p:txBody>
      </p:sp>
      <p:sp>
        <p:nvSpPr>
          <p:cNvPr id="4" name="页脚占位符 3"/>
          <p:cNvSpPr>
            <a:spLocks noGrp="1"/>
          </p:cNvSpPr>
          <p:nvPr>
            <p:ph type="ftr" sz="quarter" idx="11"/>
          </p:nvPr>
        </p:nvSpPr>
        <p:spPr/>
        <p:txBody>
          <a:bodyPr/>
          <a:lstStyle/>
          <a:p>
            <a:r>
              <a:rPr lang="en-US" altLang="zh-CN" smtClean="0"/>
              <a:t>www.themegallery.com</a:t>
            </a:r>
            <a:endParaRPr lang="en-US" altLang="zh-CN">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785143" y="260648"/>
            <a:ext cx="7077075" cy="563563"/>
          </a:xfrm>
        </p:spPr>
        <p:txBody>
          <a:bodyPr/>
          <a:lstStyle/>
          <a:p>
            <a:r>
              <a:rPr lang="zh-CN" altLang="zh-CN" sz="3600" dirty="0">
                <a:latin typeface="Calibri" panose="020F0502020204030204" pitchFamily="34" charset="0"/>
                <a:cs typeface="Times New Roman" panose="02020603050405020304" pitchFamily="18" charset="0"/>
              </a:rPr>
              <a:t>项目研究背景</a:t>
            </a:r>
            <a:r>
              <a:rPr lang="zh-CN" altLang="en-US" sz="1800" dirty="0"/>
              <a:t/>
            </a:r>
            <a:br>
              <a:rPr lang="zh-CN" altLang="en-US" sz="1800" dirty="0"/>
            </a:br>
            <a:endParaRPr lang="en-US" altLang="zh-CN" sz="1800" dirty="0">
              <a:ea typeface="宋体" pitchFamily="2" charset="-122"/>
            </a:endParaRPr>
          </a:p>
        </p:txBody>
      </p:sp>
      <p:sp>
        <p:nvSpPr>
          <p:cNvPr id="67591" name="AutoShape 7"/>
          <p:cNvSpPr>
            <a:spLocks noChangeAspect="1" noChangeArrowheads="1" noTextEdit="1"/>
          </p:cNvSpPr>
          <p:nvPr/>
        </p:nvSpPr>
        <p:spPr bwMode="gray">
          <a:xfrm flipH="1">
            <a:off x="4868863" y="3071813"/>
            <a:ext cx="909637"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22" name="矩形 21"/>
          <p:cNvSpPr/>
          <p:nvPr/>
        </p:nvSpPr>
        <p:spPr>
          <a:xfrm>
            <a:off x="179512" y="1128263"/>
            <a:ext cx="3057247" cy="523220"/>
          </a:xfrm>
          <a:prstGeom prst="rect">
            <a:avLst/>
          </a:prstGeom>
        </p:spPr>
        <p:txBody>
          <a:bodyPr wrap="none">
            <a:spAutoFit/>
          </a:bodyPr>
          <a:lstStyle/>
          <a:p>
            <a:r>
              <a:rPr lang="zh-CN" altLang="zh-CN" sz="2800" kern="100" dirty="0">
                <a:cs typeface="Times New Roman" panose="02020603050405020304" pitchFamily="18" charset="0"/>
              </a:rPr>
              <a:t>肿瘤精准</a:t>
            </a:r>
            <a:r>
              <a:rPr lang="zh-CN" altLang="zh-CN" sz="2800" kern="100" dirty="0" smtClean="0">
                <a:cs typeface="Times New Roman" panose="02020603050405020304" pitchFamily="18" charset="0"/>
              </a:rPr>
              <a:t>医疗</a:t>
            </a:r>
            <a:r>
              <a:rPr lang="zh-CN" altLang="en-US" sz="2800" kern="100" dirty="0" smtClean="0">
                <a:cs typeface="Times New Roman" panose="02020603050405020304" pitchFamily="18" charset="0"/>
              </a:rPr>
              <a:t>时代</a:t>
            </a:r>
            <a:endParaRPr lang="zh-CN" altLang="en-US" sz="2800" dirty="0"/>
          </a:p>
        </p:txBody>
      </p:sp>
      <p:pic>
        <p:nvPicPr>
          <p:cNvPr id="23" name="图片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279" y="2132856"/>
            <a:ext cx="5319221" cy="3833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组合 23"/>
          <p:cNvGrpSpPr/>
          <p:nvPr/>
        </p:nvGrpSpPr>
        <p:grpSpPr>
          <a:xfrm>
            <a:off x="5940152" y="2708920"/>
            <a:ext cx="3036326" cy="2912413"/>
            <a:chOff x="6107674" y="2350405"/>
            <a:chExt cx="3036326" cy="2912413"/>
          </a:xfrm>
        </p:grpSpPr>
        <p:sp>
          <p:nvSpPr>
            <p:cNvPr id="25" name="文本框 24"/>
            <p:cNvSpPr txBox="1"/>
            <p:nvPr/>
          </p:nvSpPr>
          <p:spPr>
            <a:xfrm>
              <a:off x="6107674" y="2350405"/>
              <a:ext cx="1609407" cy="479726"/>
            </a:xfrm>
            <a:prstGeom prst="rect">
              <a:avLst/>
            </a:prstGeom>
            <a:noFill/>
          </p:spPr>
          <p:txBody>
            <a:bodyPr wrap="square" rtlCol="0">
              <a:spAutoFit/>
            </a:bodyPr>
            <a:lstStyle/>
            <a:p>
              <a:r>
                <a:rPr lang="zh-CN" altLang="en-US" sz="2400" dirty="0" smtClean="0"/>
                <a:t>精确诊断：</a:t>
              </a:r>
              <a:endParaRPr lang="en-US" altLang="zh-CN" sz="2400" dirty="0" smtClean="0"/>
            </a:p>
          </p:txBody>
        </p:sp>
        <p:sp>
          <p:nvSpPr>
            <p:cNvPr id="26" name="右箭头 25"/>
            <p:cNvSpPr/>
            <p:nvPr/>
          </p:nvSpPr>
          <p:spPr>
            <a:xfrm>
              <a:off x="7305574" y="3179493"/>
              <a:ext cx="315957" cy="21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107674" y="3072758"/>
              <a:ext cx="1303325" cy="415763"/>
            </a:xfrm>
            <a:prstGeom prst="rect">
              <a:avLst/>
            </a:prstGeom>
            <a:noFill/>
          </p:spPr>
          <p:txBody>
            <a:bodyPr wrap="square" rtlCol="0">
              <a:spAutoFit/>
            </a:bodyPr>
            <a:lstStyle/>
            <a:p>
              <a:r>
                <a:rPr lang="zh-CN" altLang="en-US" sz="2000" dirty="0" smtClean="0"/>
                <a:t>病理切片</a:t>
              </a:r>
              <a:endParaRPr lang="en-US" altLang="zh-CN" sz="2000" dirty="0" smtClean="0"/>
            </a:p>
          </p:txBody>
        </p:sp>
        <p:sp>
          <p:nvSpPr>
            <p:cNvPr id="28" name="文本框 27"/>
            <p:cNvSpPr txBox="1"/>
            <p:nvPr/>
          </p:nvSpPr>
          <p:spPr>
            <a:xfrm>
              <a:off x="7613583" y="2906829"/>
              <a:ext cx="1530417" cy="735580"/>
            </a:xfrm>
            <a:prstGeom prst="rect">
              <a:avLst/>
            </a:prstGeom>
            <a:noFill/>
          </p:spPr>
          <p:txBody>
            <a:bodyPr wrap="square" rtlCol="0">
              <a:spAutoFit/>
            </a:bodyPr>
            <a:lstStyle/>
            <a:p>
              <a:r>
                <a:rPr lang="zh-CN" altLang="en-US" sz="2000" dirty="0" smtClean="0"/>
                <a:t>血液、唾液、胸水</a:t>
              </a:r>
              <a:endParaRPr lang="en-US" altLang="zh-CN" sz="2000" dirty="0" smtClean="0"/>
            </a:p>
          </p:txBody>
        </p:sp>
        <p:sp>
          <p:nvSpPr>
            <p:cNvPr id="29" name="文本框 28"/>
            <p:cNvSpPr txBox="1"/>
            <p:nvPr/>
          </p:nvSpPr>
          <p:spPr>
            <a:xfrm>
              <a:off x="6127371" y="3963647"/>
              <a:ext cx="1609407" cy="479726"/>
            </a:xfrm>
            <a:prstGeom prst="rect">
              <a:avLst/>
            </a:prstGeom>
            <a:noFill/>
          </p:spPr>
          <p:txBody>
            <a:bodyPr wrap="square" rtlCol="0">
              <a:spAutoFit/>
            </a:bodyPr>
            <a:lstStyle/>
            <a:p>
              <a:r>
                <a:rPr lang="zh-CN" altLang="en-US" sz="2400" dirty="0" smtClean="0"/>
                <a:t>精确治疗：</a:t>
              </a:r>
              <a:endParaRPr lang="en-US" altLang="zh-CN" sz="2400" dirty="0" smtClean="0"/>
            </a:p>
          </p:txBody>
        </p:sp>
        <p:sp>
          <p:nvSpPr>
            <p:cNvPr id="30" name="文本框 29"/>
            <p:cNvSpPr txBox="1"/>
            <p:nvPr/>
          </p:nvSpPr>
          <p:spPr>
            <a:xfrm>
              <a:off x="6165876" y="4847055"/>
              <a:ext cx="784498" cy="415763"/>
            </a:xfrm>
            <a:prstGeom prst="rect">
              <a:avLst/>
            </a:prstGeom>
            <a:noFill/>
          </p:spPr>
          <p:txBody>
            <a:bodyPr wrap="square" rtlCol="0">
              <a:spAutoFit/>
            </a:bodyPr>
            <a:lstStyle/>
            <a:p>
              <a:r>
                <a:rPr lang="zh-CN" altLang="en-US" sz="2000" dirty="0"/>
                <a:t>化疗</a:t>
              </a:r>
              <a:endParaRPr lang="en-US" altLang="zh-CN" sz="2000" dirty="0" smtClean="0"/>
            </a:p>
          </p:txBody>
        </p:sp>
        <p:sp>
          <p:nvSpPr>
            <p:cNvPr id="31" name="右箭头 30"/>
            <p:cNvSpPr/>
            <p:nvPr/>
          </p:nvSpPr>
          <p:spPr>
            <a:xfrm>
              <a:off x="6892133" y="4953790"/>
              <a:ext cx="315957" cy="210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378211" y="4847055"/>
              <a:ext cx="1397124" cy="415763"/>
            </a:xfrm>
            <a:prstGeom prst="rect">
              <a:avLst/>
            </a:prstGeom>
          </p:spPr>
          <p:txBody>
            <a:bodyPr wrap="square">
              <a:spAutoFit/>
            </a:bodyPr>
            <a:lstStyle/>
            <a:p>
              <a:r>
                <a:rPr lang="zh-CN" altLang="en-US" sz="2000" dirty="0">
                  <a:solidFill>
                    <a:schemeClr val="tx1">
                      <a:lumMod val="75000"/>
                    </a:schemeClr>
                  </a:solidFill>
                  <a:latin typeface="arial" panose="020B0604020202020204" pitchFamily="34" charset="0"/>
                </a:rPr>
                <a:t>靶向</a:t>
              </a:r>
              <a:r>
                <a:rPr lang="zh-CN" altLang="en-US" sz="2000" dirty="0" smtClean="0">
                  <a:solidFill>
                    <a:schemeClr val="tx1">
                      <a:lumMod val="75000"/>
                    </a:schemeClr>
                  </a:solidFill>
                  <a:latin typeface="arial" panose="020B0604020202020204" pitchFamily="34" charset="0"/>
                </a:rPr>
                <a:t>治疗</a:t>
              </a:r>
              <a:endParaRPr lang="zh-CN" altLang="en-US" sz="2000" dirty="0">
                <a:solidFill>
                  <a:schemeClr val="tx1">
                    <a:lumMod val="75000"/>
                  </a:schemeClr>
                </a:solidFil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WordArt 2"/>
          <p:cNvSpPr>
            <a:spLocks noChangeArrowheads="1" noChangeShapeType="1" noTextEdit="1"/>
          </p:cNvSpPr>
          <p:nvPr/>
        </p:nvSpPr>
        <p:spPr bwMode="gray">
          <a:xfrm>
            <a:off x="2743200" y="2743200"/>
            <a:ext cx="5029200" cy="762000"/>
          </a:xfrm>
          <a:prstGeom prst="rect">
            <a:avLst/>
          </a:prstGeom>
        </p:spPr>
        <p:txBody>
          <a:bodyPr wrap="none" fromWordArt="1">
            <a:prstTxWarp prst="textDeflate">
              <a:avLst>
                <a:gd name="adj" fmla="val 0"/>
              </a:avLst>
            </a:prstTxWarp>
          </a:bodyPr>
          <a:lstStyle/>
          <a:p>
            <a:pPr algn="ctr"/>
            <a:r>
              <a:rPr lang="en-US" altLang="zh-CN" sz="3600" b="1" kern="10">
                <a:ln w="28575">
                  <a:solidFill>
                    <a:srgbClr val="FFFFFF"/>
                  </a:solidFill>
                  <a:round/>
                  <a:headEnd/>
                  <a:tailEnd/>
                </a:ln>
                <a:gradFill rotWithShape="1">
                  <a:gsLst>
                    <a:gs pos="0">
                      <a:schemeClr val="folHlink"/>
                    </a:gs>
                    <a:gs pos="100000">
                      <a:schemeClr val="hlink"/>
                    </a:gs>
                  </a:gsLst>
                  <a:lin ang="0" scaled="1"/>
                </a:gradFill>
                <a:effectLst>
                  <a:outerShdw dist="53882" dir="2700000" algn="ctr" rotWithShape="0">
                    <a:schemeClr val="tx1">
                      <a:alpha val="50000"/>
                    </a:schemeClr>
                  </a:outerShdw>
                </a:effectLst>
                <a:latin typeface="Arial"/>
                <a:cs typeface="Arial"/>
              </a:rPr>
              <a:t>Thank You !</a:t>
            </a:r>
            <a:endParaRPr lang="zh-CN" altLang="en-US" sz="3600" b="1" kern="10">
              <a:ln w="28575">
                <a:solidFill>
                  <a:srgbClr val="FFFFFF"/>
                </a:solidFill>
                <a:round/>
                <a:headEnd/>
                <a:tailEnd/>
              </a:ln>
              <a:gradFill rotWithShape="1">
                <a:gsLst>
                  <a:gs pos="0">
                    <a:schemeClr val="folHlink"/>
                  </a:gs>
                  <a:gs pos="100000">
                    <a:schemeClr val="hlink"/>
                  </a:gs>
                </a:gsLst>
                <a:lin ang="0" scaled="1"/>
              </a:gradFill>
              <a:effectLst>
                <a:outerShdw dist="53882" dir="2700000" algn="ctr" rotWithShape="0">
                  <a:schemeClr val="tx1">
                    <a:alpha val="50000"/>
                  </a:scheme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p:cTn id="7" dur="500" fill="hold"/>
                                        <p:tgtEl>
                                          <p:spTgt spid="83970"/>
                                        </p:tgtEl>
                                        <p:attrNameLst>
                                          <p:attrName>ppt_w</p:attrName>
                                        </p:attrNameLst>
                                      </p:cBhvr>
                                      <p:tavLst>
                                        <p:tav tm="0">
                                          <p:val>
                                            <p:fltVal val="0"/>
                                          </p:val>
                                        </p:tav>
                                        <p:tav tm="100000">
                                          <p:val>
                                            <p:strVal val="#ppt_w"/>
                                          </p:val>
                                        </p:tav>
                                      </p:tavLst>
                                    </p:anim>
                                    <p:anim calcmode="lin" valueType="num">
                                      <p:cBhvr>
                                        <p:cTn id="8" dur="500" fill="hold"/>
                                        <p:tgtEl>
                                          <p:spTgt spid="83970"/>
                                        </p:tgtEl>
                                        <p:attrNameLst>
                                          <p:attrName>ppt_h</p:attrName>
                                        </p:attrNameLst>
                                      </p:cBhvr>
                                      <p:tavLst>
                                        <p:tav tm="0">
                                          <p:val>
                                            <p:fltVal val="0"/>
                                          </p:val>
                                        </p:tav>
                                        <p:tav tm="100000">
                                          <p:val>
                                            <p:strVal val="#ppt_h"/>
                                          </p:val>
                                        </p:tav>
                                      </p:tavLst>
                                    </p:anim>
                                    <p:animEffect transition="in" filter="fade">
                                      <p:cBhvr>
                                        <p:cTn id="9" dur="500"/>
                                        <p:tgtEl>
                                          <p:spTgt spid="83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a:spLocks noGrp="1" noChangeArrowheads="1"/>
          </p:cNvSpPr>
          <p:nvPr>
            <p:ph type="title"/>
          </p:nvPr>
        </p:nvSpPr>
        <p:spPr>
          <a:xfrm>
            <a:off x="1785143" y="260648"/>
            <a:ext cx="7077075" cy="563563"/>
          </a:xfrm>
        </p:spPr>
        <p:txBody>
          <a:bodyPr/>
          <a:lstStyle/>
          <a:p>
            <a:r>
              <a:rPr lang="zh-CN" altLang="zh-CN" sz="3600" dirty="0">
                <a:latin typeface="Calibri" panose="020F0502020204030204" pitchFamily="34" charset="0"/>
                <a:cs typeface="Times New Roman" panose="02020603050405020304" pitchFamily="18" charset="0"/>
              </a:rPr>
              <a:t>项目研究背景</a:t>
            </a:r>
            <a:r>
              <a:rPr lang="zh-CN" altLang="en-US" sz="1800" dirty="0"/>
              <a:t/>
            </a:r>
            <a:br>
              <a:rPr lang="zh-CN" altLang="en-US" sz="1800" dirty="0"/>
            </a:br>
            <a:endParaRPr lang="en-US" altLang="zh-CN" sz="1800" dirty="0">
              <a:ea typeface="宋体" pitchFamily="2" charset="-122"/>
            </a:endParaRPr>
          </a:p>
        </p:txBody>
      </p:sp>
      <p:sp>
        <p:nvSpPr>
          <p:cNvPr id="22" name="文本框 21"/>
          <p:cNvSpPr txBox="1"/>
          <p:nvPr/>
        </p:nvSpPr>
        <p:spPr>
          <a:xfrm>
            <a:off x="179512" y="980728"/>
            <a:ext cx="5586730" cy="400110"/>
          </a:xfrm>
          <a:prstGeom prst="rect">
            <a:avLst/>
          </a:prstGeom>
          <a:noFill/>
        </p:spPr>
        <p:txBody>
          <a:bodyPr wrap="square" rtlCol="0">
            <a:spAutoFit/>
          </a:bodyPr>
          <a:lstStyle/>
          <a:p>
            <a:r>
              <a:rPr lang="zh-CN" altLang="en-US" sz="2000" dirty="0" smtClean="0"/>
              <a:t>肺癌的</a:t>
            </a:r>
            <a:r>
              <a:rPr lang="zh-CN" altLang="zh-CN" sz="2000" dirty="0" smtClean="0"/>
              <a:t>发病率</a:t>
            </a:r>
            <a:r>
              <a:rPr lang="zh-CN" altLang="zh-CN" sz="2000" dirty="0"/>
              <a:t>，死亡率均高居恶性肿瘤之首</a:t>
            </a:r>
            <a:endParaRPr lang="zh-CN" altLang="en-US" sz="2000" dirty="0"/>
          </a:p>
        </p:txBody>
      </p:sp>
      <p:pic>
        <p:nvPicPr>
          <p:cNvPr id="23" name="图片 22"/>
          <p:cNvPicPr/>
          <p:nvPr/>
        </p:nvPicPr>
        <p:blipFill rotWithShape="1">
          <a:blip r:embed="rId2" cstate="print">
            <a:extLst>
              <a:ext uri="{28A0092B-C50C-407E-A947-70E740481C1C}">
                <a14:useLocalDpi xmlns:a14="http://schemas.microsoft.com/office/drawing/2010/main" xmlns="" val="0"/>
              </a:ext>
            </a:extLst>
          </a:blip>
          <a:srcRect t="50687"/>
          <a:stretch/>
        </p:blipFill>
        <p:spPr bwMode="auto">
          <a:xfrm>
            <a:off x="519951" y="1619994"/>
            <a:ext cx="5246291" cy="2509192"/>
          </a:xfrm>
          <a:prstGeom prst="rect">
            <a:avLst/>
          </a:prstGeom>
          <a:noFill/>
          <a:ln>
            <a:noFill/>
          </a:ln>
        </p:spPr>
      </p:pic>
      <p:pic>
        <p:nvPicPr>
          <p:cNvPr id="24" name="图片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2925" y="4159199"/>
            <a:ext cx="5124757" cy="2698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文本框 24"/>
          <p:cNvSpPr txBox="1"/>
          <p:nvPr/>
        </p:nvSpPr>
        <p:spPr>
          <a:xfrm>
            <a:off x="6084168" y="3933056"/>
            <a:ext cx="2599345" cy="2169825"/>
          </a:xfrm>
          <a:prstGeom prst="rect">
            <a:avLst/>
          </a:prstGeom>
          <a:noFill/>
        </p:spPr>
        <p:txBody>
          <a:bodyPr wrap="square" rtlCol="0">
            <a:spAutoFit/>
          </a:bodyPr>
          <a:lstStyle/>
          <a:p>
            <a:pPr>
              <a:lnSpc>
                <a:spcPct val="150000"/>
              </a:lnSpc>
            </a:pPr>
            <a:r>
              <a:rPr lang="zh-CN" altLang="en-US" dirty="0" smtClean="0"/>
              <a:t>         晚期肺癌</a:t>
            </a:r>
            <a:r>
              <a:rPr lang="zh-CN" altLang="zh-CN" dirty="0" smtClean="0"/>
              <a:t>治疗</a:t>
            </a:r>
            <a:r>
              <a:rPr lang="zh-CN" altLang="zh-CN" dirty="0"/>
              <a:t>方式主要</a:t>
            </a:r>
            <a:r>
              <a:rPr lang="zh-CN" altLang="zh-CN" dirty="0" smtClean="0"/>
              <a:t>包括化疗</a:t>
            </a:r>
            <a:r>
              <a:rPr lang="zh-CN" altLang="zh-CN" dirty="0"/>
              <a:t>、放疗及分子靶向</a:t>
            </a:r>
            <a:r>
              <a:rPr lang="zh-CN" altLang="zh-CN" dirty="0" smtClean="0"/>
              <a:t>治疗</a:t>
            </a:r>
            <a:r>
              <a:rPr lang="zh-CN" altLang="en-US" dirty="0" smtClean="0"/>
              <a:t>，根据基因突变选择靶向药物，能达到最佳的治疗疗效。</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z="3600" dirty="0"/>
              <a:t>项目研究</a:t>
            </a:r>
            <a:r>
              <a:rPr lang="zh-CN" altLang="en-US" sz="3600" dirty="0" smtClean="0"/>
              <a:t>意义</a:t>
            </a:r>
            <a:endParaRPr lang="en-US" altLang="zh-CN" sz="3600" dirty="0">
              <a:ea typeface="宋体" pitchFamily="2" charset="-122"/>
            </a:endParaRPr>
          </a:p>
        </p:txBody>
      </p:sp>
      <p:sp>
        <p:nvSpPr>
          <p:cNvPr id="22" name="文本框 21"/>
          <p:cNvSpPr txBox="1"/>
          <p:nvPr/>
        </p:nvSpPr>
        <p:spPr>
          <a:xfrm>
            <a:off x="395536" y="1124744"/>
            <a:ext cx="8157245" cy="6494085"/>
          </a:xfrm>
          <a:prstGeom prst="rect">
            <a:avLst/>
          </a:prstGeom>
          <a:noFill/>
        </p:spPr>
        <p:txBody>
          <a:bodyPr wrap="square" rtlCol="0">
            <a:spAutoFit/>
          </a:bodyPr>
          <a:lstStyle/>
          <a:p>
            <a:pPr>
              <a:lnSpc>
                <a:spcPct val="150000"/>
              </a:lnSpc>
            </a:pPr>
            <a:r>
              <a:rPr lang="en-US" altLang="zh-CN" sz="2400" dirty="0"/>
              <a:t>1</a:t>
            </a:r>
            <a:r>
              <a:rPr lang="zh-CN" altLang="zh-CN" sz="2400" dirty="0" smtClean="0"/>
              <a:t>、</a:t>
            </a:r>
            <a:r>
              <a:rPr lang="zh-CN" altLang="en-US" sz="2400" dirty="0" smtClean="0"/>
              <a:t>临床意义 </a:t>
            </a:r>
            <a:endParaRPr lang="en-US" altLang="zh-CN" sz="2400" dirty="0" smtClean="0"/>
          </a:p>
          <a:p>
            <a:pPr>
              <a:lnSpc>
                <a:spcPct val="150000"/>
              </a:lnSpc>
            </a:pPr>
            <a:r>
              <a:rPr lang="zh-CN" altLang="en-US" sz="2400" dirty="0" smtClean="0"/>
              <a:t>       基于高通量的二代测序技术，能够从患者血清、唾液、胸水中检测出指导临床靶向用药的突变位点，实现临床的精确诊断及精确治疗。</a:t>
            </a:r>
            <a:endParaRPr lang="en-US" altLang="zh-CN" sz="2400" dirty="0" smtClean="0"/>
          </a:p>
          <a:p>
            <a:pPr>
              <a:lnSpc>
                <a:spcPct val="150000"/>
              </a:lnSpc>
            </a:pPr>
            <a:r>
              <a:rPr lang="en-US" altLang="zh-CN" sz="2400" dirty="0" smtClean="0"/>
              <a:t>2</a:t>
            </a:r>
            <a:r>
              <a:rPr lang="zh-CN" altLang="en-US" sz="2400" dirty="0" smtClean="0"/>
              <a:t>、科研意义</a:t>
            </a:r>
            <a:endParaRPr lang="en-US" altLang="zh-CN" sz="2400" dirty="0" smtClean="0"/>
          </a:p>
          <a:p>
            <a:pPr>
              <a:lnSpc>
                <a:spcPct val="150000"/>
              </a:lnSpc>
            </a:pPr>
            <a:r>
              <a:rPr lang="zh-CN" altLang="en-US" sz="2400" dirty="0" smtClean="0"/>
              <a:t>       探讨热点基因突变与肺癌临床病程的关系，为研究热点基因在肺癌发生发展中的作用机制提供依据。</a:t>
            </a:r>
            <a:endParaRPr lang="en-US" altLang="zh-CN" sz="2400" dirty="0"/>
          </a:p>
          <a:p>
            <a:pPr>
              <a:lnSpc>
                <a:spcPct val="150000"/>
              </a:lnSpc>
            </a:pPr>
            <a:r>
              <a:rPr lang="en-US" altLang="zh-CN" sz="2400" dirty="0" smtClean="0"/>
              <a:t>3</a:t>
            </a:r>
            <a:r>
              <a:rPr lang="zh-CN" altLang="en-US" sz="2400" dirty="0" smtClean="0"/>
              <a:t>、转化意义 </a:t>
            </a:r>
            <a:endParaRPr lang="en-US" altLang="zh-CN" sz="2400" dirty="0" smtClean="0"/>
          </a:p>
          <a:p>
            <a:pPr>
              <a:lnSpc>
                <a:spcPct val="150000"/>
              </a:lnSpc>
            </a:pPr>
            <a:r>
              <a:rPr lang="zh-CN" altLang="en-US" sz="2400" dirty="0" smtClean="0"/>
              <a:t>       通过开发基因检测试剂盒，能更加迅速高效的完成肺癌的基因检测，实现基础研究对临床诊疗的提升。</a:t>
            </a:r>
            <a:endParaRPr lang="en-US" altLang="zh-CN" sz="2400" dirty="0" smtClean="0"/>
          </a:p>
          <a:p>
            <a:endParaRPr lang="en-US" altLang="zh-CN" sz="2800" dirty="0"/>
          </a:p>
          <a:p>
            <a:endParaRPr lang="zh-CN" alt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zh-CN" sz="3600" dirty="0">
                <a:latin typeface="Calibri" panose="020F0502020204030204" pitchFamily="34" charset="0"/>
                <a:cs typeface="Times New Roman" panose="02020603050405020304" pitchFamily="18" charset="0"/>
              </a:rPr>
              <a:t>相关研究进展</a:t>
            </a:r>
            <a:endParaRPr lang="zh-CN" altLang="en-US" sz="3600" dirty="0"/>
          </a:p>
        </p:txBody>
      </p:sp>
      <p:sp>
        <p:nvSpPr>
          <p:cNvPr id="28" name="文本框 27"/>
          <p:cNvSpPr txBox="1"/>
          <p:nvPr/>
        </p:nvSpPr>
        <p:spPr>
          <a:xfrm>
            <a:off x="323528" y="5805264"/>
            <a:ext cx="8591872" cy="461665"/>
          </a:xfrm>
          <a:prstGeom prst="rect">
            <a:avLst/>
          </a:prstGeom>
          <a:noFill/>
        </p:spPr>
        <p:txBody>
          <a:bodyPr wrap="square" rtlCol="0">
            <a:spAutoFit/>
          </a:bodyPr>
          <a:lstStyle/>
          <a:p>
            <a:r>
              <a:rPr lang="en-US" altLang="zh-CN" sz="2400" dirty="0" smtClean="0"/>
              <a:t>2012</a:t>
            </a:r>
            <a:r>
              <a:rPr lang="zh-CN" altLang="en-US" sz="2400" dirty="0" smtClean="0"/>
              <a:t>年</a:t>
            </a:r>
            <a:r>
              <a:rPr lang="en-US" altLang="zh-CN" sz="2400" dirty="0" smtClean="0"/>
              <a:t>Science</a:t>
            </a:r>
            <a:r>
              <a:rPr lang="zh-CN" altLang="en-US" sz="2400" dirty="0" smtClean="0"/>
              <a:t>发表一篇关于血清</a:t>
            </a:r>
            <a:r>
              <a:rPr lang="en-US" altLang="zh-CN" sz="2400" dirty="0" err="1" smtClean="0"/>
              <a:t>cf</a:t>
            </a:r>
            <a:r>
              <a:rPr lang="en-US" altLang="zh-CN" sz="2400" dirty="0" smtClean="0"/>
              <a:t>-DNA</a:t>
            </a:r>
            <a:r>
              <a:rPr lang="zh-CN" altLang="en-US" sz="2400" dirty="0"/>
              <a:t>靶</a:t>
            </a:r>
            <a:r>
              <a:rPr lang="zh-CN" altLang="en-US" sz="2400" dirty="0" smtClean="0"/>
              <a:t>向测序技术的文章</a:t>
            </a:r>
            <a:endParaRPr lang="zh-CN" altLang="en-US" sz="2400" dirty="0"/>
          </a:p>
        </p:txBody>
      </p:sp>
      <p:pic>
        <p:nvPicPr>
          <p:cNvPr id="29" name="图片 28"/>
          <p:cNvPicPr/>
          <p:nvPr/>
        </p:nvPicPr>
        <p:blipFill>
          <a:blip r:embed="rId2" cstate="print"/>
          <a:srcRect/>
          <a:stretch>
            <a:fillRect/>
          </a:stretch>
        </p:blipFill>
        <p:spPr bwMode="auto">
          <a:xfrm>
            <a:off x="480741" y="1785618"/>
            <a:ext cx="7570641" cy="3916579"/>
          </a:xfrm>
          <a:prstGeom prst="rect">
            <a:avLst/>
          </a:prstGeom>
          <a:noFill/>
          <a:ln w="9525">
            <a:noFill/>
            <a:miter lim="800000"/>
            <a:headEnd/>
            <a:tailEnd/>
          </a:ln>
        </p:spPr>
      </p:pic>
      <p:sp>
        <p:nvSpPr>
          <p:cNvPr id="30" name="文本框 29"/>
          <p:cNvSpPr txBox="1"/>
          <p:nvPr/>
        </p:nvSpPr>
        <p:spPr>
          <a:xfrm>
            <a:off x="179512" y="980728"/>
            <a:ext cx="8568952" cy="830997"/>
          </a:xfrm>
          <a:prstGeom prst="rect">
            <a:avLst/>
          </a:prstGeom>
          <a:noFill/>
        </p:spPr>
        <p:txBody>
          <a:bodyPr wrap="square" rtlCol="0">
            <a:spAutoFit/>
          </a:bodyPr>
          <a:lstStyle/>
          <a:p>
            <a:r>
              <a:rPr lang="zh-CN" altLang="en-US" sz="2400" dirty="0" smtClean="0"/>
              <a:t>目前有许多研究已经发现</a:t>
            </a:r>
            <a:r>
              <a:rPr lang="en-US" altLang="zh-CN" sz="2400" dirty="0" err="1" smtClean="0"/>
              <a:t>cf</a:t>
            </a:r>
            <a:r>
              <a:rPr lang="en-US" altLang="zh-CN" sz="2400" dirty="0" smtClean="0"/>
              <a:t>-DNA</a:t>
            </a:r>
            <a:r>
              <a:rPr lang="zh-CN" altLang="en-US" sz="2400" dirty="0" smtClean="0"/>
              <a:t>在肿瘤的早期诊断、病情监测、用药指导中的重要作用</a:t>
            </a:r>
            <a:endParaRPr lang="zh-CN" alt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zh-CN" sz="3600" dirty="0">
                <a:latin typeface="Calibri" panose="020F0502020204030204" pitchFamily="34" charset="0"/>
                <a:cs typeface="Times New Roman" panose="02020603050405020304" pitchFamily="18" charset="0"/>
              </a:rPr>
              <a:t>相关研究进展</a:t>
            </a:r>
            <a:endParaRPr lang="en-US" altLang="zh-CN" sz="2000" dirty="0">
              <a:ea typeface="宋体" pitchFamily="2" charset="-122"/>
            </a:endParaRPr>
          </a:p>
        </p:txBody>
      </p:sp>
      <p:sp>
        <p:nvSpPr>
          <p:cNvPr id="31" name="文本框 30"/>
          <p:cNvSpPr txBox="1"/>
          <p:nvPr/>
        </p:nvSpPr>
        <p:spPr>
          <a:xfrm>
            <a:off x="251520" y="5949280"/>
            <a:ext cx="8783424" cy="400110"/>
          </a:xfrm>
          <a:prstGeom prst="rect">
            <a:avLst/>
          </a:prstGeom>
          <a:noFill/>
        </p:spPr>
        <p:txBody>
          <a:bodyPr wrap="square" rtlCol="0">
            <a:spAutoFit/>
          </a:bodyPr>
          <a:lstStyle/>
          <a:p>
            <a:r>
              <a:rPr lang="en-US" altLang="zh-CN" sz="2000" dirty="0" smtClean="0"/>
              <a:t>2013</a:t>
            </a:r>
            <a:r>
              <a:rPr lang="zh-CN" altLang="en-US" sz="2000" dirty="0" smtClean="0"/>
              <a:t>年新英格兰杂志发现了</a:t>
            </a:r>
            <a:r>
              <a:rPr lang="en-US" altLang="zh-CN" sz="2000" dirty="0" err="1" smtClean="0"/>
              <a:t>cf</a:t>
            </a:r>
            <a:r>
              <a:rPr lang="en-US" altLang="zh-CN" sz="2000" dirty="0" smtClean="0"/>
              <a:t>-DNA</a:t>
            </a:r>
            <a:r>
              <a:rPr lang="zh-CN" altLang="en-US" sz="2000" dirty="0" smtClean="0"/>
              <a:t>在发现乳腺癌转移中的高敏感性和特异性</a:t>
            </a:r>
            <a:endParaRPr lang="zh-CN" altLang="en-US" sz="2000" dirty="0"/>
          </a:p>
        </p:txBody>
      </p:sp>
      <p:pic>
        <p:nvPicPr>
          <p:cNvPr id="32" name="图片 31"/>
          <p:cNvPicPr/>
          <p:nvPr/>
        </p:nvPicPr>
        <p:blipFill>
          <a:blip r:embed="rId2" cstate="print"/>
          <a:srcRect/>
          <a:stretch>
            <a:fillRect/>
          </a:stretch>
        </p:blipFill>
        <p:spPr bwMode="auto">
          <a:xfrm>
            <a:off x="755576" y="1268760"/>
            <a:ext cx="7112903" cy="42317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zh-CN" sz="3600" dirty="0">
                <a:latin typeface="Calibri" panose="020F0502020204030204" pitchFamily="34" charset="0"/>
                <a:cs typeface="Times New Roman" panose="02020603050405020304" pitchFamily="18" charset="0"/>
              </a:rPr>
              <a:t>相关研究进展</a:t>
            </a:r>
            <a:endParaRPr lang="en-US" altLang="zh-CN" sz="2000" dirty="0">
              <a:ea typeface="宋体" pitchFamily="2" charset="-122"/>
            </a:endParaRPr>
          </a:p>
        </p:txBody>
      </p:sp>
      <p:sp>
        <p:nvSpPr>
          <p:cNvPr id="25" name="文本框 24"/>
          <p:cNvSpPr txBox="1"/>
          <p:nvPr/>
        </p:nvSpPr>
        <p:spPr>
          <a:xfrm>
            <a:off x="493650" y="5445224"/>
            <a:ext cx="7771869" cy="707886"/>
          </a:xfrm>
          <a:prstGeom prst="rect">
            <a:avLst/>
          </a:prstGeom>
          <a:noFill/>
        </p:spPr>
        <p:txBody>
          <a:bodyPr wrap="square" rtlCol="0">
            <a:spAutoFit/>
          </a:bodyPr>
          <a:lstStyle/>
          <a:p>
            <a:r>
              <a:rPr lang="zh-CN" altLang="en-US" sz="2000" dirty="0" smtClean="0"/>
              <a:t>同样是</a:t>
            </a:r>
            <a:r>
              <a:rPr lang="en-US" altLang="zh-CN" sz="2000" dirty="0" smtClean="0"/>
              <a:t>2013</a:t>
            </a:r>
            <a:r>
              <a:rPr lang="zh-CN" altLang="en-US" sz="2000" dirty="0" smtClean="0"/>
              <a:t>年</a:t>
            </a:r>
            <a:r>
              <a:rPr lang="en-US" altLang="zh-CN" sz="2000" dirty="0" smtClean="0"/>
              <a:t>nature</a:t>
            </a:r>
            <a:r>
              <a:rPr lang="zh-CN" altLang="en-US" sz="2000" dirty="0" smtClean="0"/>
              <a:t>子刊上发表的</a:t>
            </a:r>
            <a:r>
              <a:rPr lang="en-US" altLang="zh-CN" sz="2000" dirty="0" err="1" smtClean="0"/>
              <a:t>cf</a:t>
            </a:r>
            <a:r>
              <a:rPr lang="en-US" altLang="zh-CN" sz="2000" dirty="0" smtClean="0"/>
              <a:t>-DNA</a:t>
            </a:r>
            <a:r>
              <a:rPr lang="zh-CN" altLang="en-US" sz="2000" dirty="0" smtClean="0"/>
              <a:t>深度测序在肿瘤疾病监测中的价值</a:t>
            </a:r>
            <a:endParaRPr lang="zh-CN" altLang="en-US" sz="2000" dirty="0"/>
          </a:p>
        </p:txBody>
      </p:sp>
      <p:pic>
        <p:nvPicPr>
          <p:cNvPr id="26" name="图片 25"/>
          <p:cNvPicPr/>
          <p:nvPr/>
        </p:nvPicPr>
        <p:blipFill>
          <a:blip r:embed="rId2" cstate="print"/>
          <a:srcRect/>
          <a:stretch>
            <a:fillRect/>
          </a:stretch>
        </p:blipFill>
        <p:spPr bwMode="auto">
          <a:xfrm>
            <a:off x="683568" y="1412776"/>
            <a:ext cx="7392035" cy="34576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zh-CN" altLang="zh-CN" sz="3600" dirty="0" smtClean="0">
                <a:latin typeface="Calibri" panose="020F0502020204030204" pitchFamily="34" charset="0"/>
                <a:cs typeface="Times New Roman" panose="02020603050405020304" pitchFamily="18" charset="0"/>
              </a:rPr>
              <a:t>研究</a:t>
            </a:r>
            <a:r>
              <a:rPr lang="zh-CN" altLang="en-US" sz="3600" dirty="0" smtClean="0">
                <a:latin typeface="Calibri" panose="020F0502020204030204" pitchFamily="34" charset="0"/>
                <a:cs typeface="Times New Roman" panose="02020603050405020304" pitchFamily="18" charset="0"/>
              </a:rPr>
              <a:t>方案</a:t>
            </a:r>
            <a:endParaRPr lang="zh-CN" altLang="en-US" sz="3600" dirty="0"/>
          </a:p>
        </p:txBody>
      </p:sp>
      <p:pic>
        <p:nvPicPr>
          <p:cNvPr id="34" name="图片 3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051720" y="1484784"/>
            <a:ext cx="5162754" cy="502768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063TGp_medical_digital_v2">
  <a:themeElements>
    <a:clrScheme name="Default Design 3">
      <a:dk1>
        <a:srgbClr val="000066"/>
      </a:dk1>
      <a:lt1>
        <a:srgbClr val="FFFFFF"/>
      </a:lt1>
      <a:dk2>
        <a:srgbClr val="1AA6EC"/>
      </a:dk2>
      <a:lt2>
        <a:srgbClr val="DDDDDD"/>
      </a:lt2>
      <a:accent1>
        <a:srgbClr val="96B0F2"/>
      </a:accent1>
      <a:accent2>
        <a:srgbClr val="5375E1"/>
      </a:accent2>
      <a:accent3>
        <a:srgbClr val="FFFFFF"/>
      </a:accent3>
      <a:accent4>
        <a:srgbClr val="000056"/>
      </a:accent4>
      <a:accent5>
        <a:srgbClr val="C9D4F7"/>
      </a:accent5>
      <a:accent6>
        <a:srgbClr val="4A69CC"/>
      </a:accent6>
      <a:hlink>
        <a:srgbClr val="97BD37"/>
      </a:hlink>
      <a:folHlink>
        <a:srgbClr val="008080"/>
      </a:folHlink>
    </a:clrScheme>
    <a:fontScheme name="Default Design">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663300"/>
        </a:dk1>
        <a:lt1>
          <a:srgbClr val="FFFFFF"/>
        </a:lt1>
        <a:dk2>
          <a:srgbClr val="669900"/>
        </a:dk2>
        <a:lt2>
          <a:srgbClr val="DDDDDD"/>
        </a:lt2>
        <a:accent1>
          <a:srgbClr val="B1C137"/>
        </a:accent1>
        <a:accent2>
          <a:srgbClr val="CFA437"/>
        </a:accent2>
        <a:accent3>
          <a:srgbClr val="FFFFFF"/>
        </a:accent3>
        <a:accent4>
          <a:srgbClr val="562A00"/>
        </a:accent4>
        <a:accent5>
          <a:srgbClr val="D5DDAE"/>
        </a:accent5>
        <a:accent6>
          <a:srgbClr val="BB9431"/>
        </a:accent6>
        <a:hlink>
          <a:srgbClr val="B2572A"/>
        </a:hlink>
        <a:folHlink>
          <a:srgbClr val="3672AE"/>
        </a:folHlink>
      </a:clrScheme>
      <a:clrMap bg1="lt1" tx1="dk1" bg2="lt2" tx2="dk2" accent1="accent1" accent2="accent2" accent3="accent3" accent4="accent4" accent5="accent5" accent6="accent6" hlink="hlink" folHlink="folHlink"/>
    </a:extraClrScheme>
    <a:extraClrScheme>
      <a:clrScheme name="Default Design 2">
        <a:dk1>
          <a:srgbClr val="000066"/>
        </a:dk1>
        <a:lt1>
          <a:srgbClr val="FFFFFF"/>
        </a:lt1>
        <a:dk2>
          <a:srgbClr val="3C68F4"/>
        </a:dk2>
        <a:lt2>
          <a:srgbClr val="DDDDDD"/>
        </a:lt2>
        <a:accent1>
          <a:srgbClr val="96DAF2"/>
        </a:accent1>
        <a:accent2>
          <a:srgbClr val="8C50E4"/>
        </a:accent2>
        <a:accent3>
          <a:srgbClr val="FFFFFF"/>
        </a:accent3>
        <a:accent4>
          <a:srgbClr val="000056"/>
        </a:accent4>
        <a:accent5>
          <a:srgbClr val="C9EAF7"/>
        </a:accent5>
        <a:accent6>
          <a:srgbClr val="7E48CF"/>
        </a:accent6>
        <a:hlink>
          <a:srgbClr val="8A9EB2"/>
        </a:hlink>
        <a:folHlink>
          <a:srgbClr val="AFC456"/>
        </a:folHlink>
      </a:clrScheme>
      <a:clrMap bg1="lt1" tx1="dk1" bg2="lt2" tx2="dk2" accent1="accent1" accent2="accent2" accent3="accent3" accent4="accent4" accent5="accent5" accent6="accent6" hlink="hlink" folHlink="folHlink"/>
    </a:extraClrScheme>
    <a:extraClrScheme>
      <a:clrScheme name="Default Design 3">
        <a:dk1>
          <a:srgbClr val="000066"/>
        </a:dk1>
        <a:lt1>
          <a:srgbClr val="FFFFFF"/>
        </a:lt1>
        <a:dk2>
          <a:srgbClr val="1AA6EC"/>
        </a:dk2>
        <a:lt2>
          <a:srgbClr val="DDDDDD"/>
        </a:lt2>
        <a:accent1>
          <a:srgbClr val="96B0F2"/>
        </a:accent1>
        <a:accent2>
          <a:srgbClr val="5375E1"/>
        </a:accent2>
        <a:accent3>
          <a:srgbClr val="FFFFFF"/>
        </a:accent3>
        <a:accent4>
          <a:srgbClr val="000056"/>
        </a:accent4>
        <a:accent5>
          <a:srgbClr val="C9D4F7"/>
        </a:accent5>
        <a:accent6>
          <a:srgbClr val="4A69CC"/>
        </a:accent6>
        <a:hlink>
          <a:srgbClr val="97BD37"/>
        </a:hlink>
        <a:folHlink>
          <a:srgbClr val="0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063TGp_medical_digital_v2</Template>
  <TotalTime>175</TotalTime>
  <Words>1683</Words>
  <Application>Microsoft Office PowerPoint</Application>
  <PresentationFormat>全屏显示(4:3)</PresentationFormat>
  <Paragraphs>228</Paragraphs>
  <Slides>30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2" baseType="lpstr">
      <vt:lpstr>063TGp_medical_digital_v2</vt:lpstr>
      <vt:lpstr>Image</vt:lpstr>
      <vt:lpstr>幻灯片 1</vt:lpstr>
      <vt:lpstr>研究内容与目标</vt:lpstr>
      <vt:lpstr>项目研究背景 </vt:lpstr>
      <vt:lpstr>项目研究背景 </vt:lpstr>
      <vt:lpstr>项目研究意义</vt:lpstr>
      <vt:lpstr>相关研究进展</vt:lpstr>
      <vt:lpstr>相关研究进展</vt:lpstr>
      <vt:lpstr>相关研究进展</vt:lpstr>
      <vt:lpstr>研究方案</vt:lpstr>
      <vt:lpstr>研究方案</vt:lpstr>
      <vt:lpstr>研究方案</vt:lpstr>
      <vt:lpstr>研究方案</vt:lpstr>
      <vt:lpstr>工作条件</vt:lpstr>
      <vt:lpstr>年度研究计划</vt:lpstr>
      <vt:lpstr>考核指标</vt:lpstr>
      <vt:lpstr>项目研究的创新性</vt:lpstr>
      <vt:lpstr>项目研究的创新性</vt:lpstr>
      <vt:lpstr>前期工作基础</vt:lpstr>
      <vt:lpstr>前期工作基础</vt:lpstr>
      <vt:lpstr>前期工作基础</vt:lpstr>
      <vt:lpstr>前期工作基础</vt:lpstr>
      <vt:lpstr>转化预期与可能性</vt:lpstr>
      <vt:lpstr>业绩</vt:lpstr>
      <vt:lpstr>业绩</vt:lpstr>
      <vt:lpstr>业绩</vt:lpstr>
      <vt:lpstr>业绩</vt:lpstr>
      <vt:lpstr>业绩</vt:lpstr>
      <vt:lpstr>业绩</vt:lpstr>
      <vt:lpstr>幻灯片 29</vt:lpstr>
      <vt:lpstr>幻灯片 30</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微软中国</dc:creator>
  <cp:lastModifiedBy>David</cp:lastModifiedBy>
  <cp:revision>20</cp:revision>
  <dcterms:created xsi:type="dcterms:W3CDTF">2013-06-07T08:07:27Z</dcterms:created>
  <dcterms:modified xsi:type="dcterms:W3CDTF">2015-12-31T01:12:48Z</dcterms:modified>
</cp:coreProperties>
</file>